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1"/>
    <p:sldMasterId id="2147483686" r:id="rId2"/>
    <p:sldMasterId id="2147483696" r:id="rId3"/>
    <p:sldMasterId id="2147483986" r:id="rId4"/>
  </p:sldMasterIdLst>
  <p:notesMasterIdLst>
    <p:notesMasterId r:id="rId80"/>
  </p:notesMasterIdLst>
  <p:handoutMasterIdLst>
    <p:handoutMasterId r:id="rId81"/>
  </p:handoutMasterIdLst>
  <p:sldIdLst>
    <p:sldId id="622" r:id="rId5"/>
    <p:sldId id="728" r:id="rId6"/>
    <p:sldId id="729" r:id="rId7"/>
    <p:sldId id="730" r:id="rId8"/>
    <p:sldId id="731" r:id="rId9"/>
    <p:sldId id="733" r:id="rId10"/>
    <p:sldId id="732" r:id="rId11"/>
    <p:sldId id="734" r:id="rId12"/>
    <p:sldId id="735" r:id="rId13"/>
    <p:sldId id="736" r:id="rId14"/>
    <p:sldId id="737" r:id="rId15"/>
    <p:sldId id="740" r:id="rId16"/>
    <p:sldId id="738" r:id="rId17"/>
    <p:sldId id="739" r:id="rId18"/>
    <p:sldId id="741" r:id="rId19"/>
    <p:sldId id="742" r:id="rId20"/>
    <p:sldId id="749" r:id="rId21"/>
    <p:sldId id="748" r:id="rId22"/>
    <p:sldId id="747" r:id="rId23"/>
    <p:sldId id="746" r:id="rId24"/>
    <p:sldId id="745" r:id="rId25"/>
    <p:sldId id="744" r:id="rId26"/>
    <p:sldId id="743" r:id="rId27"/>
    <p:sldId id="754" r:id="rId28"/>
    <p:sldId id="750" r:id="rId29"/>
    <p:sldId id="755" r:id="rId30"/>
    <p:sldId id="753" r:id="rId31"/>
    <p:sldId id="752" r:id="rId32"/>
    <p:sldId id="756" r:id="rId33"/>
    <p:sldId id="757" r:id="rId34"/>
    <p:sldId id="758" r:id="rId35"/>
    <p:sldId id="759" r:id="rId36"/>
    <p:sldId id="760" r:id="rId37"/>
    <p:sldId id="761" r:id="rId38"/>
    <p:sldId id="764" r:id="rId39"/>
    <p:sldId id="763" r:id="rId40"/>
    <p:sldId id="765" r:id="rId41"/>
    <p:sldId id="766" r:id="rId42"/>
    <p:sldId id="767" r:id="rId43"/>
    <p:sldId id="768" r:id="rId44"/>
    <p:sldId id="769" r:id="rId45"/>
    <p:sldId id="770" r:id="rId46"/>
    <p:sldId id="771" r:id="rId47"/>
    <p:sldId id="772" r:id="rId48"/>
    <p:sldId id="775" r:id="rId49"/>
    <p:sldId id="773" r:id="rId50"/>
    <p:sldId id="774" r:id="rId51"/>
    <p:sldId id="777" r:id="rId52"/>
    <p:sldId id="778" r:id="rId53"/>
    <p:sldId id="776" r:id="rId54"/>
    <p:sldId id="779" r:id="rId55"/>
    <p:sldId id="780" r:id="rId56"/>
    <p:sldId id="781" r:id="rId57"/>
    <p:sldId id="782" r:id="rId58"/>
    <p:sldId id="783" r:id="rId59"/>
    <p:sldId id="784" r:id="rId60"/>
    <p:sldId id="785" r:id="rId61"/>
    <p:sldId id="786" r:id="rId62"/>
    <p:sldId id="788" r:id="rId63"/>
    <p:sldId id="787" r:id="rId64"/>
    <p:sldId id="790" r:id="rId65"/>
    <p:sldId id="789" r:id="rId66"/>
    <p:sldId id="792" r:id="rId67"/>
    <p:sldId id="793" r:id="rId68"/>
    <p:sldId id="791" r:id="rId69"/>
    <p:sldId id="796" r:id="rId70"/>
    <p:sldId id="795" r:id="rId71"/>
    <p:sldId id="794" r:id="rId72"/>
    <p:sldId id="797" r:id="rId73"/>
    <p:sldId id="798" r:id="rId74"/>
    <p:sldId id="799" r:id="rId75"/>
    <p:sldId id="805" r:id="rId76"/>
    <p:sldId id="806" r:id="rId77"/>
    <p:sldId id="811" r:id="rId78"/>
    <p:sldId id="649" r:id="rId79"/>
  </p:sldIdLst>
  <p:sldSz cx="9144000" cy="6858000" type="screen4x3"/>
  <p:notesSz cx="6797675" cy="9928225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ing Gu" initials="QG" lastIdx="3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B9B8"/>
    <a:srgbClr val="000000"/>
    <a:srgbClr val="953735"/>
    <a:srgbClr val="E46C0A"/>
    <a:srgbClr val="EBF1DE"/>
    <a:srgbClr val="4259CA"/>
    <a:srgbClr val="ECF1F8"/>
    <a:srgbClr val="FFFFFF"/>
    <a:srgbClr val="DCE6F2"/>
    <a:srgbClr val="E6E0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09" autoAdjust="0"/>
    <p:restoredTop sz="90109" autoAdjust="0"/>
  </p:normalViewPr>
  <p:slideViewPr>
    <p:cSldViewPr>
      <p:cViewPr varScale="1">
        <p:scale>
          <a:sx n="108" d="100"/>
          <a:sy n="108" d="100"/>
        </p:scale>
        <p:origin x="130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88" y="-96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viewProps" Target="view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notesMaster" Target="notesMasters/notesMaster1.xml"/><Relationship Id="rId85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handoutMaster" Target="handoutMasters/handoutMaster1.xml"/><Relationship Id="rId86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61" Type="http://schemas.openxmlformats.org/officeDocument/2006/relationships/slide" Target="slides/slide57.xml"/><Relationship Id="rId8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241AEF9-C369-44D9-9F95-CB19CE4AECFF}" type="datetimeFigureOut">
              <a:rPr lang="zh-CN" altLang="en-US"/>
              <a:pPr>
                <a:defRPr/>
              </a:pPr>
              <a:t>2019/4/25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1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4" y="9430091"/>
            <a:ext cx="2945659" cy="4964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C13FA147-86FF-4FF8-826B-27CA5DC706F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6331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8E1534DD-9E32-4359-B6FA-F31DB6A6A9FC}" type="datetimeFigureOut">
              <a:rPr lang="zh-CN" altLang="en-US"/>
              <a:pPr>
                <a:defRPr/>
              </a:pPr>
              <a:t>2019/4/25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9430092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4" y="9430092"/>
            <a:ext cx="2945659" cy="498134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6D31CFA-A42B-4DB3-841C-7CD1302F567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56669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6D31CFA-A42B-4DB3-841C-7CD1302F567D}" type="slidenum">
              <a:rPr lang="zh-CN" altLang="en-US" smtClean="0"/>
              <a:pPr>
                <a:defRPr/>
              </a:pPr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1639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Relationship Id="rId6" Type="http://schemas.microsoft.com/office/2007/relationships/hdphoto" Target="../media/hdphoto3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" descr="ppt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0"/>
            <a:ext cx="91376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0034" y="1766882"/>
            <a:ext cx="7772400" cy="1470025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00034" y="25527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116051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3212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76200"/>
            <a:ext cx="8001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lvl="0"/>
            <a:r>
              <a:rPr lang="zh-CN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872801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1371600"/>
            <a:ext cx="8153400" cy="4754563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标题 1"/>
          <p:cNvSpPr>
            <a:spLocks noGrp="1"/>
          </p:cNvSpPr>
          <p:nvPr>
            <p:ph type="title" idx="10"/>
          </p:nvPr>
        </p:nvSpPr>
        <p:spPr>
          <a:xfrm>
            <a:off x="1143000" y="76200"/>
            <a:ext cx="8001000" cy="914400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7405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黑体" pitchFamily="49" charset="-122"/>
                <a:ea typeface="黑体" pitchFamily="49" charset="-122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buFontTx/>
              <a:buNone/>
              <a:defRPr/>
            </a:lvl1pPr>
          </a:lstStyle>
          <a:p>
            <a:pPr>
              <a:defRPr/>
            </a:pPr>
            <a:fld id="{30554E29-D24F-4778-A2A4-2F5B44C495C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1"/>
          </p:nvPr>
        </p:nvSpPr>
        <p:spPr/>
        <p:txBody>
          <a:bodyPr/>
          <a:lstStyle>
            <a:lvl1pPr>
              <a:buFontTx/>
              <a:buNone/>
              <a:defRPr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buFontTx/>
              <a:buNone/>
              <a:defRPr b="0"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529839"/>
      </p:ext>
    </p:extLst>
  </p:cSld>
  <p:clrMapOvr>
    <a:masterClrMapping/>
  </p:clrMapOvr>
  <p:transition spd="slow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/>
          <p:cNvSpPr txBox="1">
            <a:spLocks noChangeArrowheads="1"/>
          </p:cNvSpPr>
          <p:nvPr userDrawn="1"/>
        </p:nvSpPr>
        <p:spPr bwMode="auto">
          <a:xfrm>
            <a:off x="0" y="6165850"/>
            <a:ext cx="9144000" cy="3683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defRPr/>
            </a:pPr>
            <a:endParaRPr lang="zh-CN" altLang="en-US" sz="180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3852408"/>
      </p:ext>
    </p:extLst>
  </p:cSld>
  <p:clrMapOvr>
    <a:masterClrMapping/>
  </p:clrMapOvr>
  <p:transition spd="slow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  <a:lvl2pPr>
              <a:defRPr>
                <a:latin typeface="黑体" pitchFamily="49" charset="-122"/>
                <a:ea typeface="黑体" pitchFamily="49" charset="-122"/>
              </a:defRPr>
            </a:lvl2pPr>
            <a:lvl3pPr>
              <a:defRPr>
                <a:latin typeface="黑体" pitchFamily="49" charset="-122"/>
                <a:ea typeface="黑体" pitchFamily="49" charset="-122"/>
              </a:defRPr>
            </a:lvl3pPr>
            <a:lvl4pPr>
              <a:defRPr>
                <a:latin typeface="黑体" pitchFamily="49" charset="-122"/>
                <a:ea typeface="黑体" pitchFamily="49" charset="-122"/>
              </a:defRPr>
            </a:lvl4pPr>
            <a:lvl5pPr>
              <a:defRPr>
                <a:latin typeface="黑体" pitchFamily="49" charset="-122"/>
                <a:ea typeface="黑体" pitchFamily="49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buFontTx/>
              <a:buNone/>
              <a:defRPr/>
            </a:lvl1pPr>
          </a:lstStyle>
          <a:p>
            <a:pPr>
              <a:defRPr/>
            </a:pPr>
            <a:fld id="{E46234BD-94E6-4C70-94E8-F8F605BC159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1"/>
          </p:nvPr>
        </p:nvSpPr>
        <p:spPr/>
        <p:txBody>
          <a:bodyPr/>
          <a:lstStyle>
            <a:lvl1pPr>
              <a:buFontTx/>
              <a:buNone/>
              <a:defRPr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buFontTx/>
              <a:buNone/>
              <a:defRPr b="0"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470523"/>
      </p:ext>
    </p:extLst>
  </p:cSld>
  <p:clrMapOvr>
    <a:masterClrMapping/>
  </p:clrMapOvr>
  <p:transition spd="slow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黑体" pitchFamily="49" charset="-122"/>
                <a:ea typeface="黑体" pitchFamily="49" charset="-122"/>
              </a:defRPr>
            </a:lvl1pPr>
            <a:lvl2pPr>
              <a:defRPr sz="2400">
                <a:latin typeface="黑体" pitchFamily="49" charset="-122"/>
                <a:ea typeface="黑体" pitchFamily="49" charset="-122"/>
              </a:defRPr>
            </a:lvl2pPr>
            <a:lvl3pPr>
              <a:defRPr sz="2000">
                <a:latin typeface="黑体" pitchFamily="49" charset="-122"/>
                <a:ea typeface="黑体" pitchFamily="49" charset="-122"/>
              </a:defRPr>
            </a:lvl3pPr>
            <a:lvl4pPr>
              <a:defRPr sz="1800">
                <a:latin typeface="黑体" pitchFamily="49" charset="-122"/>
                <a:ea typeface="黑体" pitchFamily="49" charset="-122"/>
              </a:defRPr>
            </a:lvl4pPr>
            <a:lvl5pPr>
              <a:defRPr sz="1800">
                <a:latin typeface="黑体" pitchFamily="49" charset="-122"/>
                <a:ea typeface="黑体" pitchFamily="49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黑体" pitchFamily="49" charset="-122"/>
                <a:ea typeface="黑体" pitchFamily="49" charset="-122"/>
              </a:defRPr>
            </a:lvl1pPr>
            <a:lvl2pPr>
              <a:defRPr sz="2400">
                <a:latin typeface="黑体" pitchFamily="49" charset="-122"/>
                <a:ea typeface="黑体" pitchFamily="49" charset="-122"/>
              </a:defRPr>
            </a:lvl2pPr>
            <a:lvl3pPr>
              <a:defRPr sz="2000">
                <a:latin typeface="黑体" pitchFamily="49" charset="-122"/>
                <a:ea typeface="黑体" pitchFamily="49" charset="-122"/>
              </a:defRPr>
            </a:lvl3pPr>
            <a:lvl4pPr>
              <a:defRPr sz="1800">
                <a:latin typeface="黑体" pitchFamily="49" charset="-122"/>
                <a:ea typeface="黑体" pitchFamily="49" charset="-122"/>
              </a:defRPr>
            </a:lvl4pPr>
            <a:lvl5pPr>
              <a:defRPr sz="1800">
                <a:latin typeface="黑体" pitchFamily="49" charset="-122"/>
                <a:ea typeface="黑体" pitchFamily="49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buFontTx/>
              <a:buNone/>
              <a:defRPr/>
            </a:lvl1pPr>
          </a:lstStyle>
          <a:p>
            <a:pPr>
              <a:defRPr/>
            </a:pPr>
            <a:fld id="{55B94A1E-6A8D-4FC4-94A6-1E5E183A3BC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1"/>
          </p:nvPr>
        </p:nvSpPr>
        <p:spPr/>
        <p:txBody>
          <a:bodyPr/>
          <a:lstStyle>
            <a:lvl1pPr>
              <a:buFontTx/>
              <a:buNone/>
              <a:defRPr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buFontTx/>
              <a:buNone/>
              <a:defRPr b="0"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67661947"/>
      </p:ext>
    </p:extLst>
  </p:cSld>
  <p:clrMapOvr>
    <a:masterClrMapping/>
  </p:clrMapOvr>
  <p:transition spd="slow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黑体" pitchFamily="49" charset="-122"/>
                <a:ea typeface="黑体" pitchFamily="49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黑体" pitchFamily="49" charset="-122"/>
                <a:ea typeface="黑体" pitchFamily="49" charset="-122"/>
              </a:defRPr>
            </a:lvl1pPr>
            <a:lvl2pPr>
              <a:defRPr sz="2000">
                <a:latin typeface="黑体" pitchFamily="49" charset="-122"/>
                <a:ea typeface="黑体" pitchFamily="49" charset="-122"/>
              </a:defRPr>
            </a:lvl2pPr>
            <a:lvl3pPr>
              <a:defRPr sz="1800">
                <a:latin typeface="黑体" pitchFamily="49" charset="-122"/>
                <a:ea typeface="黑体" pitchFamily="49" charset="-122"/>
              </a:defRPr>
            </a:lvl3pPr>
            <a:lvl4pPr>
              <a:defRPr sz="1600">
                <a:latin typeface="黑体" pitchFamily="49" charset="-122"/>
                <a:ea typeface="黑体" pitchFamily="49" charset="-122"/>
              </a:defRPr>
            </a:lvl4pPr>
            <a:lvl5pPr>
              <a:defRPr sz="1600">
                <a:latin typeface="黑体" pitchFamily="49" charset="-122"/>
                <a:ea typeface="黑体" pitchFamily="49" charset="-122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黑体" pitchFamily="49" charset="-122"/>
                <a:ea typeface="黑体" pitchFamily="49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黑体" pitchFamily="49" charset="-122"/>
                <a:ea typeface="黑体" pitchFamily="49" charset="-122"/>
              </a:defRPr>
            </a:lvl1pPr>
            <a:lvl2pPr>
              <a:defRPr sz="2000">
                <a:latin typeface="黑体" pitchFamily="49" charset="-122"/>
                <a:ea typeface="黑体" pitchFamily="49" charset="-122"/>
              </a:defRPr>
            </a:lvl2pPr>
            <a:lvl3pPr>
              <a:defRPr sz="1800">
                <a:latin typeface="黑体" pitchFamily="49" charset="-122"/>
                <a:ea typeface="黑体" pitchFamily="49" charset="-122"/>
              </a:defRPr>
            </a:lvl3pPr>
            <a:lvl4pPr>
              <a:defRPr sz="1600">
                <a:latin typeface="黑体" pitchFamily="49" charset="-122"/>
                <a:ea typeface="黑体" pitchFamily="49" charset="-122"/>
              </a:defRPr>
            </a:lvl4pPr>
            <a:lvl5pPr>
              <a:defRPr sz="1600">
                <a:latin typeface="黑体" pitchFamily="49" charset="-122"/>
                <a:ea typeface="黑体" pitchFamily="49" charset="-122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buFontTx/>
              <a:buNone/>
              <a:defRPr/>
            </a:lvl1pPr>
          </a:lstStyle>
          <a:p>
            <a:pPr>
              <a:defRPr/>
            </a:pPr>
            <a:fld id="{8011FB76-C8F3-47F6-9377-EE3EC65E2E1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1"/>
          </p:nvPr>
        </p:nvSpPr>
        <p:spPr/>
        <p:txBody>
          <a:bodyPr/>
          <a:lstStyle>
            <a:lvl1pPr>
              <a:buFontTx/>
              <a:buNone/>
              <a:defRPr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buFontTx/>
              <a:buNone/>
              <a:defRPr b="0"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72269068"/>
      </p:ext>
    </p:extLst>
  </p:cSld>
  <p:clrMapOvr>
    <a:masterClrMapping/>
  </p:clrMapOvr>
  <p:transition spd="slow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16688" y="6492875"/>
            <a:ext cx="2133600" cy="365125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>
              <a:defRPr/>
            </a:pPr>
            <a:fld id="{9DCFFE3D-6D71-44B4-8ECC-804A8FC5048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1"/>
          </p:nvPr>
        </p:nvSpPr>
        <p:spPr/>
        <p:txBody>
          <a:bodyPr/>
          <a:lstStyle>
            <a:lvl1pPr>
              <a:buFontTx/>
              <a:buNone/>
              <a:defRPr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buFontTx/>
              <a:buNone/>
              <a:defRPr b="0"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48340895"/>
      </p:ext>
    </p:extLst>
  </p:cSld>
  <p:clrMapOvr>
    <a:masterClrMapping/>
  </p:clrMapOvr>
  <p:transition spd="slow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标准版眉头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357158" y="1543062"/>
            <a:ext cx="8064500" cy="36004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582135781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6">
            <a:extLst>
              <a:ext uri="{FF2B5EF4-FFF2-40B4-BE49-F238E27FC236}">
                <a16:creationId xmlns:a16="http://schemas.microsoft.com/office/drawing/2014/main" id="{B2B040E3-F70E-4585-9EE3-57EA04295F71}"/>
              </a:ext>
            </a:extLst>
          </p:cNvPr>
          <p:cNvSpPr/>
          <p:nvPr userDrawn="1"/>
        </p:nvSpPr>
        <p:spPr>
          <a:xfrm>
            <a:off x="5808884" y="3140967"/>
            <a:ext cx="3333925" cy="3731781"/>
          </a:xfrm>
          <a:prstGeom prst="rect">
            <a:avLst/>
          </a:prstGeom>
          <a:blipFill dpi="0" rotWithShape="1">
            <a:blip r:embed="rId2" cstate="print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halk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A15D582-9D59-45F8-BE8B-53527558337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456715" y="6540285"/>
            <a:ext cx="576064" cy="25619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30D7EE9C-AC8E-4B51-97E1-943F627F1AE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35610" y="833034"/>
            <a:ext cx="8861156" cy="5660756"/>
          </a:xfrm>
          <a:prstGeom prst="rect">
            <a:avLst/>
          </a:prstGeom>
        </p:spPr>
        <p:txBody>
          <a:bodyPr/>
          <a:lstStyle>
            <a:lvl1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 b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r>
              <a:rPr lang="en-US" altLang="zh-CN" dirty="0"/>
              <a:t>d</a:t>
            </a:r>
            <a:endParaRPr lang="zh-CN" altLang="en-US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7C5B59A-2AFF-48D5-BD9C-8891B941FE1D}"/>
              </a:ext>
            </a:extLst>
          </p:cNvPr>
          <p:cNvGrpSpPr/>
          <p:nvPr userDrawn="1"/>
        </p:nvGrpSpPr>
        <p:grpSpPr>
          <a:xfrm>
            <a:off x="132099" y="569876"/>
            <a:ext cx="8904396" cy="211170"/>
            <a:chOff x="132099" y="5949281"/>
            <a:chExt cx="8904396" cy="211170"/>
          </a:xfrm>
        </p:grpSpPr>
        <p:pic>
          <p:nvPicPr>
            <p:cNvPr id="16" name="Picture 12">
              <a:extLst>
                <a:ext uri="{FF2B5EF4-FFF2-40B4-BE49-F238E27FC236}">
                  <a16:creationId xmlns:a16="http://schemas.microsoft.com/office/drawing/2014/main" id="{EF0AC077-0D64-4FF8-8F47-B64594DEA66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/>
            <a:srcRect r="1276" b="46828"/>
            <a:stretch/>
          </p:blipFill>
          <p:spPr>
            <a:xfrm>
              <a:off x="3229372" y="5949281"/>
              <a:ext cx="2664296" cy="211170"/>
            </a:xfrm>
            <a:prstGeom prst="rect">
              <a:avLst/>
            </a:prstGeom>
          </p:spPr>
        </p:pic>
        <p:pic>
          <p:nvPicPr>
            <p:cNvPr id="17" name="Picture 12">
              <a:extLst>
                <a:ext uri="{FF2B5EF4-FFF2-40B4-BE49-F238E27FC236}">
                  <a16:creationId xmlns:a16="http://schemas.microsoft.com/office/drawing/2014/main" id="{B87E1F80-1007-44CE-BB1A-F9F8FF1AAE9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/>
            <a:srcRect l="56369" t="2833" r="1276" b="46829"/>
            <a:stretch/>
          </p:blipFill>
          <p:spPr>
            <a:xfrm>
              <a:off x="132099" y="5960533"/>
              <a:ext cx="3394312" cy="199918"/>
            </a:xfrm>
            <a:prstGeom prst="rect">
              <a:avLst/>
            </a:prstGeom>
          </p:spPr>
        </p:pic>
        <p:pic>
          <p:nvPicPr>
            <p:cNvPr id="18" name="Picture 12">
              <a:extLst>
                <a:ext uri="{FF2B5EF4-FFF2-40B4-BE49-F238E27FC236}">
                  <a16:creationId xmlns:a16="http://schemas.microsoft.com/office/drawing/2014/main" id="{FC85A6B0-A931-422A-9B33-75EE45B3675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/>
            <a:srcRect t="1768" r="55351" b="46828"/>
            <a:stretch/>
          </p:blipFill>
          <p:spPr>
            <a:xfrm>
              <a:off x="5796137" y="5956299"/>
              <a:ext cx="3240358" cy="204151"/>
            </a:xfrm>
            <a:prstGeom prst="rect">
              <a:avLst/>
            </a:prstGeom>
          </p:spPr>
        </p:pic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B2E26D5-F108-4446-8516-630EFB72D330}"/>
              </a:ext>
            </a:extLst>
          </p:cNvPr>
          <p:cNvGrpSpPr/>
          <p:nvPr userDrawn="1"/>
        </p:nvGrpSpPr>
        <p:grpSpPr>
          <a:xfrm>
            <a:off x="8044650" y="209985"/>
            <a:ext cx="954775" cy="333865"/>
            <a:chOff x="5609379" y="763032"/>
            <a:chExt cx="2171872" cy="759459"/>
          </a:xfrm>
        </p:grpSpPr>
        <p:pic>
          <p:nvPicPr>
            <p:cNvPr id="13" name="Picture 2" descr="http://www.tju.edu.cn/images/logo_2016_2.png">
              <a:extLst>
                <a:ext uri="{FF2B5EF4-FFF2-40B4-BE49-F238E27FC236}">
                  <a16:creationId xmlns:a16="http://schemas.microsoft.com/office/drawing/2014/main" id="{0D823C5D-52EC-42B9-A6AA-8B12F9A1BB0C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67" r="73587" b="16504"/>
            <a:stretch/>
          </p:blipFill>
          <p:spPr bwMode="auto">
            <a:xfrm>
              <a:off x="5609379" y="763032"/>
              <a:ext cx="758406" cy="759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" descr="http://www.tju.edu.cn/images/logo_2016_2.png">
              <a:extLst>
                <a:ext uri="{FF2B5EF4-FFF2-40B4-BE49-F238E27FC236}">
                  <a16:creationId xmlns:a16="http://schemas.microsoft.com/office/drawing/2014/main" id="{575F2E5B-924D-4216-AA4E-7F3BC8674FE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25" t="14168" b="11184"/>
            <a:stretch/>
          </p:blipFill>
          <p:spPr bwMode="auto">
            <a:xfrm>
              <a:off x="6342635" y="799688"/>
              <a:ext cx="1438616" cy="650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3" name="Picture 2" descr="天津大学计算机科学与技术学院">
            <a:extLst>
              <a:ext uri="{FF2B5EF4-FFF2-40B4-BE49-F238E27FC236}">
                <a16:creationId xmlns:a16="http://schemas.microsoft.com/office/drawing/2014/main" id="{ECB68BE7-09FC-4018-A137-B05A46DFC63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23"/>
          <a:stretch/>
        </p:blipFill>
        <p:spPr bwMode="auto">
          <a:xfrm>
            <a:off x="6041863" y="243584"/>
            <a:ext cx="1908337" cy="253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92E1C8FA-1B51-406D-8D5A-937F5D490E70}"/>
              </a:ext>
            </a:extLst>
          </p:cNvPr>
          <p:cNvGrpSpPr/>
          <p:nvPr userDrawn="1"/>
        </p:nvGrpSpPr>
        <p:grpSpPr>
          <a:xfrm>
            <a:off x="4801584" y="209781"/>
            <a:ext cx="1274708" cy="338392"/>
            <a:chOff x="6664232" y="5755498"/>
            <a:chExt cx="1967147" cy="522212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93952CBF-59CD-4BD4-89E6-FB68947F7618}"/>
                </a:ext>
              </a:extLst>
            </p:cNvPr>
            <p:cNvGrpSpPr/>
            <p:nvPr/>
          </p:nvGrpSpPr>
          <p:grpSpPr>
            <a:xfrm>
              <a:off x="6792249" y="5755498"/>
              <a:ext cx="1750808" cy="363494"/>
              <a:chOff x="2031359" y="3806495"/>
              <a:chExt cx="1750808" cy="363494"/>
            </a:xfrm>
          </p:grpSpPr>
          <p:pic>
            <p:nvPicPr>
              <p:cNvPr id="27" name="图片 26">
                <a:extLst>
                  <a:ext uri="{FF2B5EF4-FFF2-40B4-BE49-F238E27FC236}">
                    <a16:creationId xmlns:a16="http://schemas.microsoft.com/office/drawing/2014/main" id="{EB408C54-9C5D-4F0B-95F2-1862AC19DA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31359" y="3806495"/>
                <a:ext cx="376676" cy="344475"/>
              </a:xfrm>
              <a:prstGeom prst="rect">
                <a:avLst/>
              </a:prstGeom>
            </p:spPr>
          </p:pic>
          <p:pic>
            <p:nvPicPr>
              <p:cNvPr id="28" name="图片 27">
                <a:extLst>
                  <a:ext uri="{FF2B5EF4-FFF2-40B4-BE49-F238E27FC236}">
                    <a16:creationId xmlns:a16="http://schemas.microsoft.com/office/drawing/2014/main" id="{E673A203-8DD4-44C0-B4D6-3091898F3E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11760" y="3825515"/>
                <a:ext cx="1370407" cy="344474"/>
              </a:xfrm>
              <a:prstGeom prst="rect">
                <a:avLst/>
              </a:prstGeom>
            </p:spPr>
          </p:pic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2780380-0CDC-49AB-9223-F31A647F0449}"/>
                </a:ext>
              </a:extLst>
            </p:cNvPr>
            <p:cNvSpPr txBox="1"/>
            <p:nvPr/>
          </p:nvSpPr>
          <p:spPr>
            <a:xfrm>
              <a:off x="6664232" y="6016479"/>
              <a:ext cx="1967147" cy="2612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天津市先进网络技术与应用重点实验室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76931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761079102"/>
      </p:ext>
    </p:extLst>
  </p:cSld>
  <p:clrMapOvr>
    <a:masterClrMapping/>
  </p:clrMapOvr>
  <p:transition spd="slow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40070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8019476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" descr="ppt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0"/>
            <a:ext cx="91376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0034" y="1766882"/>
            <a:ext cx="7772400" cy="1470025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00034" y="25527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2300201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6">
            <a:extLst>
              <a:ext uri="{FF2B5EF4-FFF2-40B4-BE49-F238E27FC236}">
                <a16:creationId xmlns:a16="http://schemas.microsoft.com/office/drawing/2014/main" id="{B2B040E3-F70E-4585-9EE3-57EA04295F71}"/>
              </a:ext>
            </a:extLst>
          </p:cNvPr>
          <p:cNvSpPr/>
          <p:nvPr userDrawn="1"/>
        </p:nvSpPr>
        <p:spPr>
          <a:xfrm>
            <a:off x="5808884" y="3140967"/>
            <a:ext cx="3333925" cy="3731781"/>
          </a:xfrm>
          <a:prstGeom prst="rect">
            <a:avLst/>
          </a:prstGeom>
          <a:blipFill dpi="0" rotWithShape="1">
            <a:blip r:embed="rId2" cstate="print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halk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6C0DD1C2-1F6D-445B-AC74-C6FD56582D63}"/>
              </a:ext>
            </a:extLst>
          </p:cNvPr>
          <p:cNvGrpSpPr/>
          <p:nvPr userDrawn="1"/>
        </p:nvGrpSpPr>
        <p:grpSpPr>
          <a:xfrm>
            <a:off x="132099" y="542751"/>
            <a:ext cx="8904396" cy="211170"/>
            <a:chOff x="132099" y="5949281"/>
            <a:chExt cx="8904396" cy="211170"/>
          </a:xfrm>
        </p:grpSpPr>
        <p:pic>
          <p:nvPicPr>
            <p:cNvPr id="10" name="Picture 12">
              <a:extLst>
                <a:ext uri="{FF2B5EF4-FFF2-40B4-BE49-F238E27FC236}">
                  <a16:creationId xmlns:a16="http://schemas.microsoft.com/office/drawing/2014/main" id="{CFC3DAF9-7A91-45BD-9B8A-515A06F8AC7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/>
            <a:srcRect r="1276" b="46828"/>
            <a:stretch/>
          </p:blipFill>
          <p:spPr>
            <a:xfrm>
              <a:off x="3229372" y="5949281"/>
              <a:ext cx="2664296" cy="211170"/>
            </a:xfrm>
            <a:prstGeom prst="rect">
              <a:avLst/>
            </a:prstGeom>
          </p:spPr>
        </p:pic>
        <p:pic>
          <p:nvPicPr>
            <p:cNvPr id="11" name="Picture 12">
              <a:extLst>
                <a:ext uri="{FF2B5EF4-FFF2-40B4-BE49-F238E27FC236}">
                  <a16:creationId xmlns:a16="http://schemas.microsoft.com/office/drawing/2014/main" id="{CAC9A175-CCC4-447D-8638-F80BBDBB86D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/>
            <a:srcRect l="56369" t="2833" r="1276" b="46829"/>
            <a:stretch/>
          </p:blipFill>
          <p:spPr>
            <a:xfrm>
              <a:off x="132099" y="5960533"/>
              <a:ext cx="3394312" cy="199918"/>
            </a:xfrm>
            <a:prstGeom prst="rect">
              <a:avLst/>
            </a:prstGeom>
          </p:spPr>
        </p:pic>
        <p:pic>
          <p:nvPicPr>
            <p:cNvPr id="12" name="Picture 12">
              <a:extLst>
                <a:ext uri="{FF2B5EF4-FFF2-40B4-BE49-F238E27FC236}">
                  <a16:creationId xmlns:a16="http://schemas.microsoft.com/office/drawing/2014/main" id="{8F31FAF4-76DA-45DC-B706-EB859E6D43C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/>
            <a:srcRect t="1768" r="55351" b="46828"/>
            <a:stretch/>
          </p:blipFill>
          <p:spPr>
            <a:xfrm>
              <a:off x="5796137" y="5956299"/>
              <a:ext cx="3240358" cy="204151"/>
            </a:xfrm>
            <a:prstGeom prst="rect">
              <a:avLst/>
            </a:prstGeom>
          </p:spPr>
        </p:pic>
      </p:grp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A15D582-9D59-45F8-BE8B-53527558337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456715" y="6540285"/>
            <a:ext cx="576064" cy="25619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0DFA6B4-7DD4-4233-B020-0D9D85C6CB91}" type="slidenum">
              <a:rPr kumimoji="0" lang="zh-CN" altLang="en-US" sz="11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30D7EE9C-AC8E-4B51-97E1-943F627F1AE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35610" y="833034"/>
            <a:ext cx="8861156" cy="5660756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>
              <a:defRPr sz="2400"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>
              <a:defRPr sz="2000"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>
              <a:defRPr sz="1800" b="0"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>
              <a:defRPr sz="1600" b="0">
                <a:latin typeface="黑体" panose="02010609060101010101" pitchFamily="49" charset="-122"/>
                <a:ea typeface="黑体" panose="02010609060101010101" pitchFamily="49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r>
              <a:rPr lang="en-US" altLang="zh-CN" dirty="0"/>
              <a:t>d</a:t>
            </a:r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CA9F5F3-1E1B-4BD9-B736-7D443C8A2357}"/>
              </a:ext>
            </a:extLst>
          </p:cNvPr>
          <p:cNvGrpSpPr/>
          <p:nvPr userDrawn="1"/>
        </p:nvGrpSpPr>
        <p:grpSpPr>
          <a:xfrm>
            <a:off x="7815395" y="198123"/>
            <a:ext cx="1128712" cy="394687"/>
            <a:chOff x="5609379" y="763032"/>
            <a:chExt cx="2171872" cy="759459"/>
          </a:xfrm>
        </p:grpSpPr>
        <p:pic>
          <p:nvPicPr>
            <p:cNvPr id="13" name="Picture 2" descr="http://www.tju.edu.cn/images/logo_2016_2.png">
              <a:extLst>
                <a:ext uri="{FF2B5EF4-FFF2-40B4-BE49-F238E27FC236}">
                  <a16:creationId xmlns:a16="http://schemas.microsoft.com/office/drawing/2014/main" id="{5143620B-D589-4D39-9023-37650E7E709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67" r="73587" b="16504"/>
            <a:stretch/>
          </p:blipFill>
          <p:spPr bwMode="auto">
            <a:xfrm>
              <a:off x="5609379" y="763032"/>
              <a:ext cx="758406" cy="759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http://www.tju.edu.cn/images/logo_2016_2.png">
              <a:extLst>
                <a:ext uri="{FF2B5EF4-FFF2-40B4-BE49-F238E27FC236}">
                  <a16:creationId xmlns:a16="http://schemas.microsoft.com/office/drawing/2014/main" id="{C3FD884C-FC03-4E98-8FC3-02B774E3EB7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25" t="14168" b="11184"/>
            <a:stretch/>
          </p:blipFill>
          <p:spPr bwMode="auto">
            <a:xfrm>
              <a:off x="6342635" y="799688"/>
              <a:ext cx="1438616" cy="650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2" descr="天津大学计算机科学与技术学院">
            <a:extLst>
              <a:ext uri="{FF2B5EF4-FFF2-40B4-BE49-F238E27FC236}">
                <a16:creationId xmlns:a16="http://schemas.microsoft.com/office/drawing/2014/main" id="{263EB152-24D3-4DE8-B718-1457D2EE1E6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23"/>
          <a:stretch/>
        </p:blipFill>
        <p:spPr bwMode="auto">
          <a:xfrm>
            <a:off x="5272483" y="228542"/>
            <a:ext cx="2430175" cy="323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7058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2.tif"/>
          <p:cNvPicPr>
            <a:picLocks noChangeAspect="1"/>
          </p:cNvPicPr>
          <p:nvPr userDrawn="1"/>
        </p:nvPicPr>
        <p:blipFill rotWithShape="1">
          <a:blip r:embed="rId2"/>
          <a:srcRect t="20731" b="4816"/>
          <a:stretch/>
        </p:blipFill>
        <p:spPr>
          <a:xfrm>
            <a:off x="0" y="1588"/>
            <a:ext cx="9144000" cy="9366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0" y="948022"/>
            <a:ext cx="9144000" cy="3600450"/>
          </a:xfrm>
          <a:prstGeom prst="rect">
            <a:avLst/>
          </a:prstGeom>
        </p:spPr>
        <p:txBody>
          <a:bodyPr/>
          <a:lstStyle>
            <a:lvl1pPr marL="0" indent="0" algn="just">
              <a:buNone/>
              <a:defRPr sz="2200" b="0">
                <a:solidFill>
                  <a:srgbClr val="00478B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315251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9FD7A70F-2E61-41CF-878E-E0BEF7C9029F}"/>
              </a:ext>
            </a:extLst>
          </p:cNvPr>
          <p:cNvGrpSpPr/>
          <p:nvPr userDrawn="1"/>
        </p:nvGrpSpPr>
        <p:grpSpPr>
          <a:xfrm>
            <a:off x="132099" y="569876"/>
            <a:ext cx="8904396" cy="211170"/>
            <a:chOff x="132099" y="5949281"/>
            <a:chExt cx="8904396" cy="211170"/>
          </a:xfrm>
        </p:grpSpPr>
        <p:pic>
          <p:nvPicPr>
            <p:cNvPr id="7" name="Picture 12">
              <a:extLst>
                <a:ext uri="{FF2B5EF4-FFF2-40B4-BE49-F238E27FC236}">
                  <a16:creationId xmlns:a16="http://schemas.microsoft.com/office/drawing/2014/main" id="{97BBD138-E5FF-410A-A1D5-2C8F08CF5A4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1276" b="46828"/>
            <a:stretch/>
          </p:blipFill>
          <p:spPr>
            <a:xfrm>
              <a:off x="3229372" y="5949281"/>
              <a:ext cx="2664296" cy="211170"/>
            </a:xfrm>
            <a:prstGeom prst="rect">
              <a:avLst/>
            </a:prstGeom>
          </p:spPr>
        </p:pic>
        <p:pic>
          <p:nvPicPr>
            <p:cNvPr id="8" name="Picture 12">
              <a:extLst>
                <a:ext uri="{FF2B5EF4-FFF2-40B4-BE49-F238E27FC236}">
                  <a16:creationId xmlns:a16="http://schemas.microsoft.com/office/drawing/2014/main" id="{C44449AC-D142-4EEB-981C-23CB592D69B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56369" t="2833" r="1276" b="46829"/>
            <a:stretch/>
          </p:blipFill>
          <p:spPr>
            <a:xfrm>
              <a:off x="132099" y="5960533"/>
              <a:ext cx="3394312" cy="199918"/>
            </a:xfrm>
            <a:prstGeom prst="rect">
              <a:avLst/>
            </a:prstGeom>
          </p:spPr>
        </p:pic>
        <p:pic>
          <p:nvPicPr>
            <p:cNvPr id="9" name="Picture 12">
              <a:extLst>
                <a:ext uri="{FF2B5EF4-FFF2-40B4-BE49-F238E27FC236}">
                  <a16:creationId xmlns:a16="http://schemas.microsoft.com/office/drawing/2014/main" id="{59C9A73C-D955-4D6D-B4B9-6575DB22B0E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t="1768" r="55351" b="46828"/>
            <a:stretch/>
          </p:blipFill>
          <p:spPr>
            <a:xfrm>
              <a:off x="5796137" y="5956299"/>
              <a:ext cx="3240358" cy="204151"/>
            </a:xfrm>
            <a:prstGeom prst="rect">
              <a:avLst/>
            </a:prstGeom>
          </p:spPr>
        </p:pic>
      </p:grpSp>
      <p:sp>
        <p:nvSpPr>
          <p:cNvPr id="10" name="矩形 6">
            <a:extLst>
              <a:ext uri="{FF2B5EF4-FFF2-40B4-BE49-F238E27FC236}">
                <a16:creationId xmlns:a16="http://schemas.microsoft.com/office/drawing/2014/main" id="{4A8A0498-CDED-4A1D-8200-708218FE178B}"/>
              </a:ext>
            </a:extLst>
          </p:cNvPr>
          <p:cNvSpPr/>
          <p:nvPr userDrawn="1"/>
        </p:nvSpPr>
        <p:spPr>
          <a:xfrm>
            <a:off x="5808884" y="3140967"/>
            <a:ext cx="3333925" cy="3731781"/>
          </a:xfrm>
          <a:prstGeom prst="rect">
            <a:avLst/>
          </a:prstGeom>
          <a:blipFill dpi="0" rotWithShape="1">
            <a:blip r:embed="rId3" cstate="print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Chalk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01567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563" y="-142875"/>
            <a:ext cx="2484437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785794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="1">
                <a:effectLst/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  <a:lvl2pPr>
              <a:defRPr>
                <a:latin typeface="黑体" pitchFamily="49" charset="-122"/>
                <a:ea typeface="黑体" pitchFamily="49" charset="-122"/>
              </a:defRPr>
            </a:lvl2pPr>
            <a:lvl3pPr>
              <a:defRPr>
                <a:latin typeface="黑体" pitchFamily="49" charset="-122"/>
                <a:ea typeface="黑体" pitchFamily="49" charset="-122"/>
              </a:defRPr>
            </a:lvl3pPr>
            <a:lvl4pPr>
              <a:defRPr>
                <a:latin typeface="黑体" pitchFamily="49" charset="-122"/>
                <a:ea typeface="黑体" pitchFamily="49" charset="-122"/>
              </a:defRPr>
            </a:lvl4pPr>
            <a:lvl5pPr>
              <a:defRPr>
                <a:latin typeface="黑体" pitchFamily="49" charset="-122"/>
                <a:ea typeface="黑体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323850" y="2133600"/>
            <a:ext cx="8064500" cy="36004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4"/>
          </p:nvPr>
        </p:nvSpPr>
        <p:spPr>
          <a:xfrm>
            <a:off x="6553200" y="628650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415BE46-C10A-41B7-8207-D68D04A8AE2B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宋体" panose="02010600030101010101" pitchFamily="2" charset="-122"/>
              <a:cs typeface="Times New Roman" pitchFamily="18" charset="0"/>
            </a:endParaRPr>
          </a:p>
        </p:txBody>
      </p:sp>
      <p:sp>
        <p:nvSpPr>
          <p:cNvPr id="14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rgbClr val="00478B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rgbClr val="00478B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33798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标准版眉头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357158" y="1543062"/>
            <a:ext cx="8064500" cy="36004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6873337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6"/>
          <p:cNvSpPr/>
          <p:nvPr userDrawn="1"/>
        </p:nvSpPr>
        <p:spPr>
          <a:xfrm>
            <a:off x="5808884" y="3140967"/>
            <a:ext cx="3333925" cy="3731781"/>
          </a:xfrm>
          <a:prstGeom prst="rect">
            <a:avLst/>
          </a:prstGeom>
          <a:blipFill dpi="0" rotWithShape="1">
            <a:blip r:embed="rId2" cstate="print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halk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457200" y="912937"/>
            <a:ext cx="8229600" cy="715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2"/>
          <p:cNvSpPr>
            <a:spLocks noGrp="1"/>
          </p:cNvSpPr>
          <p:nvPr>
            <p:ph idx="1"/>
          </p:nvPr>
        </p:nvSpPr>
        <p:spPr>
          <a:xfrm>
            <a:off x="457200" y="1687287"/>
            <a:ext cx="8229600" cy="4725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-595" y="6525344"/>
            <a:ext cx="9143403" cy="3474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562846"/>
            <a:ext cx="2133600" cy="25561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562846"/>
            <a:ext cx="2895600" cy="25561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562846"/>
            <a:ext cx="2133600" cy="25561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913308-F349-4B6D-A68A-DD1791B4A57B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977129" y="0"/>
            <a:ext cx="1165680" cy="70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Rectangle 18"/>
          <p:cNvSpPr/>
          <p:nvPr userDrawn="1"/>
        </p:nvSpPr>
        <p:spPr>
          <a:xfrm>
            <a:off x="0" y="0"/>
            <a:ext cx="827584" cy="70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Rectangle 19"/>
          <p:cNvSpPr/>
          <p:nvPr userDrawn="1"/>
        </p:nvSpPr>
        <p:spPr>
          <a:xfrm>
            <a:off x="848335" y="0"/>
            <a:ext cx="2787561" cy="70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Rectangle 20"/>
          <p:cNvSpPr/>
          <p:nvPr userDrawn="1"/>
        </p:nvSpPr>
        <p:spPr>
          <a:xfrm>
            <a:off x="3656648" y="0"/>
            <a:ext cx="4299729" cy="70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8" name="Picture 21"/>
          <p:cNvPicPr>
            <a:picLocks noChangeAspect="1"/>
          </p:cNvPicPr>
          <p:nvPr userDrawn="1"/>
        </p:nvPicPr>
        <p:blipFill>
          <a:blip r:embed="rId4" cstate="print">
            <a:biLevel thresh="25000"/>
            <a:extLst/>
          </a:blip>
          <a:stretch>
            <a:fillRect/>
          </a:stretch>
        </p:blipFill>
        <p:spPr>
          <a:xfrm>
            <a:off x="143568" y="80688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Rectangle 22"/>
          <p:cNvSpPr/>
          <p:nvPr userDrawn="1"/>
        </p:nvSpPr>
        <p:spPr>
          <a:xfrm>
            <a:off x="899592" y="66690"/>
            <a:ext cx="1338828" cy="5693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天津大学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Tianjin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University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0" name="Rectangle 27"/>
          <p:cNvSpPr/>
          <p:nvPr userDrawn="1"/>
        </p:nvSpPr>
        <p:spPr>
          <a:xfrm>
            <a:off x="3687153" y="62434"/>
            <a:ext cx="3573414" cy="5693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计算机科学与技术学院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Department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of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Computer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Science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and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Technology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1" name="Picture 4" descr="http://www.gdzsxx.com/uploads/allimg/130331/1-130331112U1Z9.jp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4746" y1="54802" x2="24746" y2="54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7" y="-18566"/>
            <a:ext cx="1224136" cy="734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221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2.tif"/>
          <p:cNvPicPr>
            <a:picLocks noChangeAspect="1"/>
          </p:cNvPicPr>
          <p:nvPr userDrawn="1"/>
        </p:nvPicPr>
        <p:blipFill rotWithShape="1">
          <a:blip r:embed="rId2"/>
          <a:srcRect t="20731" b="4816"/>
          <a:stretch/>
        </p:blipFill>
        <p:spPr>
          <a:xfrm>
            <a:off x="0" y="1588"/>
            <a:ext cx="9144000" cy="9366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0" y="948022"/>
            <a:ext cx="9144000" cy="3600450"/>
          </a:xfrm>
          <a:prstGeom prst="rect">
            <a:avLst/>
          </a:prstGeom>
        </p:spPr>
        <p:txBody>
          <a:bodyPr/>
          <a:lstStyle>
            <a:lvl1pPr marL="0" indent="0" algn="just">
              <a:buNone/>
              <a:defRPr sz="2200" b="0">
                <a:solidFill>
                  <a:srgbClr val="00478B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44046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06F8D0-C3D9-45B0-B2F2-FE94DF115D38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1257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563" y="-142875"/>
            <a:ext cx="2484437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785794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="1">
                <a:effectLst/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  <a:lvl2pPr>
              <a:defRPr>
                <a:latin typeface="黑体" pitchFamily="49" charset="-122"/>
                <a:ea typeface="黑体" pitchFamily="49" charset="-122"/>
              </a:defRPr>
            </a:lvl2pPr>
            <a:lvl3pPr>
              <a:defRPr>
                <a:latin typeface="黑体" pitchFamily="49" charset="-122"/>
                <a:ea typeface="黑体" pitchFamily="49" charset="-122"/>
              </a:defRPr>
            </a:lvl3pPr>
            <a:lvl4pPr>
              <a:defRPr>
                <a:latin typeface="黑体" pitchFamily="49" charset="-122"/>
                <a:ea typeface="黑体" pitchFamily="49" charset="-122"/>
              </a:defRPr>
            </a:lvl4pPr>
            <a:lvl5pPr>
              <a:defRPr>
                <a:latin typeface="黑体" pitchFamily="49" charset="-122"/>
                <a:ea typeface="黑体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323850" y="2133600"/>
            <a:ext cx="8064500" cy="36004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4"/>
          </p:nvPr>
        </p:nvSpPr>
        <p:spPr>
          <a:xfrm>
            <a:off x="6553200" y="628650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415BE46-C10A-41B7-8207-D68D04A8AE2B}" type="slidenum">
              <a:rPr lang="zh-CN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4967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标准版眉头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357158" y="1543062"/>
            <a:ext cx="8064500" cy="36004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785439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6"/>
          <p:cNvSpPr/>
          <p:nvPr userDrawn="1"/>
        </p:nvSpPr>
        <p:spPr>
          <a:xfrm>
            <a:off x="5808884" y="3140967"/>
            <a:ext cx="3333925" cy="3731781"/>
          </a:xfrm>
          <a:prstGeom prst="rect">
            <a:avLst/>
          </a:prstGeom>
          <a:blipFill dpi="0" rotWithShape="1">
            <a:blip r:embed="rId2" cstate="print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halk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457200" y="912937"/>
            <a:ext cx="8229600" cy="715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2"/>
          <p:cNvSpPr>
            <a:spLocks noGrp="1"/>
          </p:cNvSpPr>
          <p:nvPr>
            <p:ph idx="1"/>
          </p:nvPr>
        </p:nvSpPr>
        <p:spPr>
          <a:xfrm>
            <a:off x="457200" y="1687287"/>
            <a:ext cx="8229600" cy="4725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-595" y="6525344"/>
            <a:ext cx="9143403" cy="3474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562846"/>
            <a:ext cx="2133600" cy="25561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562846"/>
            <a:ext cx="2895600" cy="25561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562846"/>
            <a:ext cx="2133600" cy="25561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7977129" y="0"/>
            <a:ext cx="1165680" cy="70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18"/>
          <p:cNvSpPr/>
          <p:nvPr userDrawn="1"/>
        </p:nvSpPr>
        <p:spPr>
          <a:xfrm>
            <a:off x="0" y="0"/>
            <a:ext cx="827584" cy="70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9"/>
          <p:cNvSpPr/>
          <p:nvPr userDrawn="1"/>
        </p:nvSpPr>
        <p:spPr>
          <a:xfrm>
            <a:off x="848335" y="0"/>
            <a:ext cx="2787561" cy="70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0"/>
          <p:cNvSpPr/>
          <p:nvPr userDrawn="1"/>
        </p:nvSpPr>
        <p:spPr>
          <a:xfrm>
            <a:off x="3656648" y="0"/>
            <a:ext cx="4299729" cy="70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21"/>
          <p:cNvPicPr>
            <a:picLocks noChangeAspect="1"/>
          </p:cNvPicPr>
          <p:nvPr userDrawn="1"/>
        </p:nvPicPr>
        <p:blipFill>
          <a:blip r:embed="rId4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3568" y="80688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Rectangle 22"/>
          <p:cNvSpPr/>
          <p:nvPr userDrawn="1"/>
        </p:nvSpPr>
        <p:spPr>
          <a:xfrm>
            <a:off x="899592" y="66690"/>
            <a:ext cx="1338828" cy="5693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天津大学</a:t>
            </a:r>
            <a:endParaRPr lang="en-US" altLang="zh-CN" sz="2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l"/>
            <a:r>
              <a:rPr lang="en-US" altLang="zh-CN" sz="11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Tianjin</a:t>
            </a:r>
            <a:r>
              <a:rPr lang="zh-CN" altLang="en-US" sz="11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1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University</a:t>
            </a:r>
            <a:endParaRPr lang="en-US" sz="11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0" name="Rectangle 27"/>
          <p:cNvSpPr/>
          <p:nvPr userDrawn="1"/>
        </p:nvSpPr>
        <p:spPr>
          <a:xfrm>
            <a:off x="3687153" y="62434"/>
            <a:ext cx="3573414" cy="5693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计算机科学与技术学院</a:t>
            </a:r>
            <a:endParaRPr lang="en-US" altLang="zh-CN" sz="2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l"/>
            <a:r>
              <a:rPr lang="en-US" altLang="zh-CN" sz="11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Department</a:t>
            </a:r>
            <a:r>
              <a:rPr lang="zh-CN" altLang="en-US" sz="11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1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of</a:t>
            </a:r>
            <a:r>
              <a:rPr lang="zh-CN" altLang="en-US" sz="1100" baseline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100" baseline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Computer</a:t>
            </a:r>
            <a:r>
              <a:rPr lang="zh-CN" altLang="en-US" sz="1100" baseline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100" baseline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Science</a:t>
            </a:r>
            <a:r>
              <a:rPr lang="zh-CN" altLang="en-US" sz="1100" baseline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100" baseline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and</a:t>
            </a:r>
            <a:r>
              <a:rPr lang="zh-CN" altLang="en-US" sz="1100" baseline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100" baseline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Technology</a:t>
            </a:r>
            <a:endParaRPr lang="en-US" sz="11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1" name="Picture 4" descr="http://www.gdzsxx.com/uploads/allimg/130331/1-130331112U1Z9.jp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24746" y1="54802" x2="24746" y2="54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7" y="-18566"/>
            <a:ext cx="1224136" cy="734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814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6F8D0-C3D9-45B0-B2F2-FE94DF115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80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256E700-28D6-4EB7-8378-DCD5A24F739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762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5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038"/>
          <a:stretch/>
        </p:blipFill>
        <p:spPr>
          <a:xfrm>
            <a:off x="0" y="-1"/>
            <a:ext cx="9167598" cy="6872749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5602867" y="1552575"/>
            <a:ext cx="3564731" cy="5320174"/>
          </a:xfrm>
          <a:prstGeom prst="rect">
            <a:avLst/>
          </a:prstGeom>
          <a:blipFill dpi="0" rotWithShape="1">
            <a:blip r:embed="rId4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0"/>
          </p:nvPr>
        </p:nvSpPr>
        <p:spPr>
          <a:xfrm>
            <a:off x="4380055" y="6499226"/>
            <a:ext cx="468087" cy="365125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85E10B20-878F-4EFB-81CD-F0B5280A6A8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8803" y="6501884"/>
            <a:ext cx="45397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/ 43</a:t>
            </a:r>
            <a:endParaRPr lang="zh-CN" altLang="en-US" sz="10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81433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image" Target="../media/image9.png"/><Relationship Id="rId4" Type="http://schemas.openxmlformats.org/officeDocument/2006/relationships/slideLayout" Target="../slideLayouts/slideLayout16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9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9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67" r:id="rId1"/>
    <p:sldLayoutId id="2147483968" r:id="rId2"/>
    <p:sldLayoutId id="2147483969" r:id="rId3"/>
    <p:sldLayoutId id="2147483982" r:id="rId4"/>
    <p:sldLayoutId id="2147483983" r:id="rId5"/>
    <p:sldLayoutId id="2147483984" r:id="rId6"/>
    <p:sldLayoutId id="2147483985" r:id="rId7"/>
    <p:sldLayoutId id="2147483996" r:id="rId8"/>
    <p:sldLayoutId id="2147483997" r:id="rId9"/>
    <p:sldLayoutId id="2147483998" r:id="rId10"/>
    <p:sldLayoutId id="2147484000" r:id="rId11"/>
    <p:sldLayoutId id="2147484001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6" name="直接连接符 1"/>
          <p:cNvCxnSpPr>
            <a:cxnSpLocks noChangeShapeType="1"/>
          </p:cNvCxnSpPr>
          <p:nvPr userDrawn="1"/>
        </p:nvCxnSpPr>
        <p:spPr bwMode="auto">
          <a:xfrm>
            <a:off x="0" y="6284913"/>
            <a:ext cx="9144000" cy="1587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>
            <a:outerShdw dist="23000" dir="5400000" algn="ctr" rotWithShape="0">
              <a:srgbClr val="000000">
                <a:alpha val="3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027" name="图片 2" descr="ppt2.tif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257300"/>
          </a:xfrm>
          <a:prstGeom prst="rect">
            <a:avLst/>
          </a:prstGeom>
          <a:noFill/>
          <a:ln>
            <a:noFill/>
          </a:ln>
          <a:effectLst>
            <a:outerShdw algn="ctr" rotWithShape="0">
              <a:srgbClr val="000000">
                <a:alpha val="65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23025"/>
            <a:ext cx="2133600" cy="36512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C6DB1471-205E-4ADF-81A2-5148095915F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4101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81750"/>
            <a:ext cx="2133600" cy="47625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buFont typeface="Arial" pitchFamily="34" charset="0"/>
              <a:buNone/>
              <a:defRPr sz="1800" b="1">
                <a:solidFill>
                  <a:srgbClr val="00478B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81750"/>
            <a:ext cx="2895600" cy="47625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71" r:id="rId1"/>
    <p:sldLayoutId id="2147483972" r:id="rId2"/>
    <p:sldLayoutId id="2147483973" r:id="rId3"/>
    <p:sldLayoutId id="2147483974" r:id="rId4"/>
    <p:sldLayoutId id="2147483975" r:id="rId5"/>
    <p:sldLayoutId id="2147483976" r:id="rId6"/>
    <p:sldLayoutId id="2147483977" r:id="rId7"/>
    <p:sldLayoutId id="2147483979" r:id="rId8"/>
  </p:sldLayoutIdLst>
  <p:transition spd="slow"/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2" descr="ppt2.tif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257300"/>
          </a:xfrm>
          <a:prstGeom prst="rect">
            <a:avLst/>
          </a:prstGeom>
          <a:noFill/>
          <a:ln>
            <a:noFill/>
          </a:ln>
          <a:effectLst>
            <a:outerShdw algn="ctr" rotWithShape="0">
              <a:srgbClr val="000000">
                <a:alpha val="65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8355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3988" r:id="rId2"/>
    <p:sldLayoutId id="2147483989" r:id="rId3"/>
    <p:sldLayoutId id="2147483990" r:id="rId4"/>
    <p:sldLayoutId id="2147483991" r:id="rId5"/>
    <p:sldLayoutId id="2147483992" r:id="rId6"/>
    <p:sldLayoutId id="2147483993" r:id="rId7"/>
    <p:sldLayoutId id="2147483994" r:id="rId8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9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7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3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5C0DC9F6-D334-4D04-90B0-9D33E1851D9F}"/>
              </a:ext>
            </a:extLst>
          </p:cNvPr>
          <p:cNvSpPr/>
          <p:nvPr/>
        </p:nvSpPr>
        <p:spPr>
          <a:xfrm>
            <a:off x="682069" y="2863795"/>
            <a:ext cx="80450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200"/>
              </a:spcBef>
              <a:buClr>
                <a:srgbClr val="C00000"/>
              </a:buClr>
              <a:defRPr/>
            </a:pPr>
            <a:r>
              <a:rPr lang="en-US" altLang="zh-CN" sz="3200" b="1" dirty="0">
                <a:solidFill>
                  <a:srgbClr val="1F497D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pitchFamily="49" charset="-122"/>
              </a:rPr>
              <a:t>Hadoop</a:t>
            </a:r>
            <a:r>
              <a:rPr lang="zh-CN" altLang="en-US" sz="3200" b="1" dirty="0">
                <a:solidFill>
                  <a:srgbClr val="1F497D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pitchFamily="49" charset="-122"/>
              </a:rPr>
              <a:t>实验教程</a:t>
            </a:r>
            <a:endParaRPr lang="en-US" altLang="zh-CN" sz="3200" b="1" dirty="0">
              <a:solidFill>
                <a:srgbClr val="1F497D">
                  <a:lumMod val="7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黑体" panose="02010609060101010101" pitchFamily="49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97FD6F0-7C2C-471C-B7DD-61EE9DE1D69E}"/>
              </a:ext>
            </a:extLst>
          </p:cNvPr>
          <p:cNvSpPr/>
          <p:nvPr/>
        </p:nvSpPr>
        <p:spPr>
          <a:xfrm>
            <a:off x="3605970" y="4942746"/>
            <a:ext cx="1935145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600"/>
              </a:spcBef>
              <a:defRPr/>
            </a:pPr>
            <a:r>
              <a:rPr lang="zh-CN" altLang="en-US" sz="2400" b="1" dirty="0">
                <a:solidFill>
                  <a:srgbClr val="1F497D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Hei" charset="-122"/>
                <a:sym typeface="黑体" panose="02010609060101010101" pitchFamily="49" charset="-122"/>
              </a:rPr>
              <a:t>王晓飞</a:t>
            </a:r>
            <a:endParaRPr lang="en-US" altLang="zh-CN" sz="2400" b="1" dirty="0">
              <a:solidFill>
                <a:srgbClr val="1F497D">
                  <a:lumMod val="7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imHei" charset="-122"/>
              <a:sym typeface="黑体" panose="02010609060101010101" pitchFamily="49" charset="-122"/>
            </a:endParaRPr>
          </a:p>
          <a:p>
            <a:pPr algn="ctr">
              <a:spcBef>
                <a:spcPts val="600"/>
              </a:spcBef>
              <a:defRPr/>
            </a:pP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imHei" charset="-122"/>
              <a:sym typeface="黑体" panose="02010609060101010101" pitchFamily="49" charset="-122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imHei" charset="-122"/>
                <a:sym typeface="黑体" panose="02010609060101010101" pitchFamily="49" charset="-122"/>
              </a:rPr>
              <a:t>2019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imHei" charset="-122"/>
                <a:sym typeface="黑体" panose="02010609060101010101" pitchFamily="49" charset="-122"/>
              </a:rPr>
              <a:t>年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imHei" charset="-122"/>
                <a:sym typeface="黑体" panose="02010609060101010101" pitchFamily="49" charset="-122"/>
              </a:rPr>
              <a:t>04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imHei" charset="-122"/>
                <a:sym typeface="黑体" panose="02010609060101010101" pitchFamily="49" charset="-122"/>
              </a:rPr>
              <a:t>月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imHei" charset="-122"/>
              <a:sym typeface="黑体" panose="02010609060101010101" pitchFamily="49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3E846D15-0646-419B-89A8-C2A2C4D3A9F3}"/>
              </a:ext>
            </a:extLst>
          </p:cNvPr>
          <p:cNvGrpSpPr/>
          <p:nvPr/>
        </p:nvGrpSpPr>
        <p:grpSpPr>
          <a:xfrm>
            <a:off x="726336" y="928974"/>
            <a:ext cx="1728245" cy="604331"/>
            <a:chOff x="5609379" y="763032"/>
            <a:chExt cx="2171872" cy="759459"/>
          </a:xfrm>
        </p:grpSpPr>
        <p:pic>
          <p:nvPicPr>
            <p:cNvPr id="10" name="Picture 2" descr="http://www.tju.edu.cn/images/logo_2016_2.png">
              <a:extLst>
                <a:ext uri="{FF2B5EF4-FFF2-40B4-BE49-F238E27FC236}">
                  <a16:creationId xmlns:a16="http://schemas.microsoft.com/office/drawing/2014/main" id="{A73C2B10-64C7-471C-B52F-2F8B3BA9ECF4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67" r="73587" b="16504"/>
            <a:stretch/>
          </p:blipFill>
          <p:spPr bwMode="auto">
            <a:xfrm>
              <a:off x="5609379" y="763032"/>
              <a:ext cx="758406" cy="759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http://www.tju.edu.cn/images/logo_2016_2.png">
              <a:extLst>
                <a:ext uri="{FF2B5EF4-FFF2-40B4-BE49-F238E27FC236}">
                  <a16:creationId xmlns:a16="http://schemas.microsoft.com/office/drawing/2014/main" id="{8FEEF68A-0BA6-4BAB-88A5-D45DA8C3B2B7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25" t="14168" b="11184"/>
            <a:stretch/>
          </p:blipFill>
          <p:spPr bwMode="auto">
            <a:xfrm>
              <a:off x="6342635" y="799688"/>
              <a:ext cx="1438616" cy="650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8" name="Picture 2" descr="天津大学计算机科学与技术学院">
            <a:extLst>
              <a:ext uri="{FF2B5EF4-FFF2-40B4-BE49-F238E27FC236}">
                <a16:creationId xmlns:a16="http://schemas.microsoft.com/office/drawing/2014/main" id="{3F20D9AA-2946-44B3-A3A8-913DF4E704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23"/>
          <a:stretch/>
        </p:blipFill>
        <p:spPr bwMode="auto">
          <a:xfrm>
            <a:off x="2669781" y="958421"/>
            <a:ext cx="3528392" cy="469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F23AAFCF-AA37-4217-BE36-2C93D61B69CD}"/>
              </a:ext>
            </a:extLst>
          </p:cNvPr>
          <p:cNvGrpSpPr/>
          <p:nvPr/>
        </p:nvGrpSpPr>
        <p:grpSpPr>
          <a:xfrm>
            <a:off x="6366525" y="950561"/>
            <a:ext cx="2364750" cy="526800"/>
            <a:chOff x="6504548" y="5755498"/>
            <a:chExt cx="2364750" cy="526800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55FF4930-1CB2-4B2F-A1BA-4973B993B33E}"/>
                </a:ext>
              </a:extLst>
            </p:cNvPr>
            <p:cNvGrpSpPr/>
            <p:nvPr/>
          </p:nvGrpSpPr>
          <p:grpSpPr>
            <a:xfrm>
              <a:off x="6792249" y="5755498"/>
              <a:ext cx="1750808" cy="363494"/>
              <a:chOff x="2031359" y="3806495"/>
              <a:chExt cx="1750808" cy="363494"/>
            </a:xfrm>
          </p:grpSpPr>
          <p:pic>
            <p:nvPicPr>
              <p:cNvPr id="22" name="图片 21">
                <a:extLst>
                  <a:ext uri="{FF2B5EF4-FFF2-40B4-BE49-F238E27FC236}">
                    <a16:creationId xmlns:a16="http://schemas.microsoft.com/office/drawing/2014/main" id="{0AD0533B-73D3-4F9D-B1DB-6460F52F4E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31359" y="3806495"/>
                <a:ext cx="376676" cy="344475"/>
              </a:xfrm>
              <a:prstGeom prst="rect">
                <a:avLst/>
              </a:prstGeom>
            </p:spPr>
          </p:pic>
          <p:pic>
            <p:nvPicPr>
              <p:cNvPr id="23" name="图片 22">
                <a:extLst>
                  <a:ext uri="{FF2B5EF4-FFF2-40B4-BE49-F238E27FC236}">
                    <a16:creationId xmlns:a16="http://schemas.microsoft.com/office/drawing/2014/main" id="{78CED9F2-6B30-4111-A7C9-48947B21B1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11760" y="3825515"/>
                <a:ext cx="1370407" cy="344474"/>
              </a:xfrm>
              <a:prstGeom prst="rect">
                <a:avLst/>
              </a:prstGeom>
            </p:spPr>
          </p:pic>
        </p:grp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E8947D46-6E97-4F0E-8D41-E30C132D2F4F}"/>
                </a:ext>
              </a:extLst>
            </p:cNvPr>
            <p:cNvSpPr txBox="1"/>
            <p:nvPr/>
          </p:nvSpPr>
          <p:spPr>
            <a:xfrm>
              <a:off x="6504548" y="6036077"/>
              <a:ext cx="236475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天津市先进网络技术与应用重点实验室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0899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10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en-US" altLang="zh-CN" dirty="0" err="1"/>
              <a:t>Vmware</a:t>
            </a:r>
            <a:r>
              <a:rPr lang="en-US" altLang="zh-CN" dirty="0"/>
              <a:t> Workstation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快捷方式的设置</a:t>
            </a:r>
            <a:endParaRPr lang="en-US" altLang="zh-CN" dirty="0"/>
          </a:p>
          <a:p>
            <a:r>
              <a:rPr lang="zh-CN" altLang="en-US" sz="2400" b="0" dirty="0"/>
              <a:t>桌面和开始菜单，至少选一个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DB83538-6F95-4E7F-96CA-37C39C5138A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23928" y="2564904"/>
            <a:ext cx="4790440" cy="3647440"/>
          </a:xfrm>
          <a:prstGeom prst="rect">
            <a:avLst/>
          </a:prstGeom>
        </p:spPr>
      </p:pic>
      <p:sp>
        <p:nvSpPr>
          <p:cNvPr id="5" name="矩形 25">
            <a:extLst>
              <a:ext uri="{FF2B5EF4-FFF2-40B4-BE49-F238E27FC236}">
                <a16:creationId xmlns:a16="http://schemas.microsoft.com/office/drawing/2014/main" id="{3F98B641-E9C1-4DD7-A9AF-F3F94D73D8E8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27">
            <a:extLst>
              <a:ext uri="{FF2B5EF4-FFF2-40B4-BE49-F238E27FC236}">
                <a16:creationId xmlns:a16="http://schemas.microsoft.com/office/drawing/2014/main" id="{6425EC53-FD6D-4D13-B303-7A2EB52928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8089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11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en-US" altLang="zh-CN" dirty="0" err="1"/>
              <a:t>Vmware</a:t>
            </a:r>
            <a:r>
              <a:rPr lang="en-US" altLang="zh-CN" dirty="0"/>
              <a:t> Workstation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zh-CN" sz="2400" b="0" dirty="0"/>
              <a:t>继续，开始安装</a:t>
            </a:r>
            <a:endParaRPr lang="zh-CN" altLang="en-US" sz="2400" b="0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6EF3E9-FA05-4AD0-A52D-6C495D29E30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1920" y="2492896"/>
            <a:ext cx="4739640" cy="3381375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B620F110-7938-427A-822A-1B4C571974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BFC08A73-8C90-4155-8462-A28E8643AA1D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91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12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en-US" altLang="zh-CN" dirty="0" err="1"/>
              <a:t>Vmware</a:t>
            </a:r>
            <a:r>
              <a:rPr lang="en-US" altLang="zh-CN" dirty="0"/>
              <a:t> Workstation</a:t>
            </a:r>
            <a:r>
              <a:rPr lang="zh-CN" altLang="en-US" dirty="0"/>
              <a:t>的安装、</a:t>
            </a:r>
            <a:endParaRPr lang="en-US" altLang="zh-CN" dirty="0"/>
          </a:p>
          <a:p>
            <a:r>
              <a:rPr lang="zh-CN" altLang="en-US" sz="2400" b="0" dirty="0"/>
              <a:t>稍等两分钟，完装完成。</a:t>
            </a:r>
            <a:endParaRPr lang="en-US" altLang="zh-CN" sz="2400" b="0" dirty="0"/>
          </a:p>
          <a:p>
            <a:r>
              <a:rPr lang="zh-CN" altLang="zh-CN" sz="2400" b="0" dirty="0"/>
              <a:t>弹出注册页面，保持此页面不动，去复制密钥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2DCCF79-FCF3-4BC7-800D-CCFA4EF0E9B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23928" y="2492896"/>
            <a:ext cx="4790440" cy="3647440"/>
          </a:xfrm>
          <a:prstGeom prst="rect">
            <a:avLst/>
          </a:prstGeom>
        </p:spPr>
      </p:pic>
      <p:sp>
        <p:nvSpPr>
          <p:cNvPr id="5" name="矩形 25">
            <a:extLst>
              <a:ext uri="{FF2B5EF4-FFF2-40B4-BE49-F238E27FC236}">
                <a16:creationId xmlns:a16="http://schemas.microsoft.com/office/drawing/2014/main" id="{45CE46E7-BCA4-4D43-A91D-229A6314D364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27">
            <a:extLst>
              <a:ext uri="{FF2B5EF4-FFF2-40B4-BE49-F238E27FC236}">
                <a16:creationId xmlns:a16="http://schemas.microsoft.com/office/drawing/2014/main" id="{F164886F-EFEB-4336-A8AA-43AC9174EA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5520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13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en-US" altLang="zh-CN" dirty="0" err="1"/>
              <a:t>Vmware</a:t>
            </a:r>
            <a:r>
              <a:rPr lang="en-US" altLang="zh-CN" dirty="0"/>
              <a:t> Workstation</a:t>
            </a:r>
            <a:r>
              <a:rPr lang="zh-CN" altLang="en-US" dirty="0"/>
              <a:t>的安装</a:t>
            </a:r>
            <a:endParaRPr lang="zh-CN" altLang="en-US" sz="2400" b="0" dirty="0"/>
          </a:p>
          <a:p>
            <a:r>
              <a:rPr lang="zh-CN" altLang="en-US" sz="2400" b="0" dirty="0"/>
              <a:t>打开</a:t>
            </a:r>
            <a:r>
              <a:rPr lang="en-US" altLang="zh-CN" sz="2400" b="0" dirty="0"/>
              <a:t>VMware Workstation 10.0</a:t>
            </a:r>
            <a:r>
              <a:rPr lang="zh-CN" altLang="en-US" sz="2400" b="0" dirty="0"/>
              <a:t>注册机</a:t>
            </a:r>
            <a:r>
              <a:rPr lang="en-US" altLang="zh-CN" sz="2400" b="0" dirty="0"/>
              <a:t>.exe </a:t>
            </a:r>
          </a:p>
          <a:p>
            <a:r>
              <a:rPr lang="zh-CN" altLang="zh-CN" sz="2400" b="0" dirty="0"/>
              <a:t>复制密钥，粘贴到刚才的页面中，</a:t>
            </a:r>
          </a:p>
          <a:p>
            <a:r>
              <a:rPr lang="zh-CN" altLang="zh-CN" sz="2400" b="0" dirty="0"/>
              <a:t>点击输入完成安装</a:t>
            </a:r>
            <a:r>
              <a:rPr lang="zh-CN" altLang="en-US" sz="2400" b="0" dirty="0"/>
              <a:t>安装</a:t>
            </a:r>
            <a:r>
              <a:rPr lang="zh-CN" altLang="zh-CN" sz="2400" b="0" dirty="0"/>
              <a:t>注册</a:t>
            </a:r>
            <a:r>
              <a:rPr lang="zh-CN" altLang="en-US" sz="2400" b="0" dirty="0"/>
              <a:t>过程</a:t>
            </a:r>
            <a:r>
              <a:rPr lang="zh-CN" altLang="zh-CN" sz="2400" b="0" dirty="0"/>
              <a:t>。</a:t>
            </a:r>
          </a:p>
          <a:p>
            <a:endParaRPr lang="zh-CN" altLang="en-US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595B729-293E-4989-A943-FC9C8945FBB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3568" y="3284984"/>
            <a:ext cx="3383280" cy="19659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3B09FF2-1F58-4173-ADFC-5CE0588FCA7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60032" y="3284984"/>
            <a:ext cx="3879215" cy="2964180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02D3275B-8B01-4E7A-9AC4-5405C46792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512C22BA-7B90-48BC-81C9-4F63384C13AA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15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14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打开安装完成的</a:t>
            </a:r>
            <a:r>
              <a:rPr lang="en-US" altLang="zh-CN" sz="2400" b="0" dirty="0" err="1"/>
              <a:t>vmware</a:t>
            </a:r>
            <a:endParaRPr lang="en-US" altLang="zh-CN" sz="2400" b="0" dirty="0"/>
          </a:p>
          <a:p>
            <a:r>
              <a:rPr lang="zh-CN" altLang="en-US" sz="2400" b="0" dirty="0"/>
              <a:t>选择创建新的虚拟机</a:t>
            </a:r>
            <a:endParaRPr lang="en-US" altLang="zh-CN" sz="2400" b="0" dirty="0"/>
          </a:p>
          <a:p>
            <a:r>
              <a:rPr lang="zh-CN" altLang="en-US" sz="2400" b="0" dirty="0"/>
              <a:t>选择自定义，下一步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EDDEF1F-94EE-4CC6-A2D9-992DE4EDB0A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1920" y="2276872"/>
            <a:ext cx="4742815" cy="4028440"/>
          </a:xfrm>
          <a:prstGeom prst="rect">
            <a:avLst/>
          </a:prstGeom>
        </p:spPr>
      </p:pic>
      <p:sp>
        <p:nvSpPr>
          <p:cNvPr id="6" name="矩形 25">
            <a:extLst>
              <a:ext uri="{FF2B5EF4-FFF2-40B4-BE49-F238E27FC236}">
                <a16:creationId xmlns:a16="http://schemas.microsoft.com/office/drawing/2014/main" id="{D3FB69A0-6FDE-4754-A937-E5E2C28B53CD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27">
            <a:extLst>
              <a:ext uri="{FF2B5EF4-FFF2-40B4-BE49-F238E27FC236}">
                <a16:creationId xmlns:a16="http://schemas.microsoft.com/office/drawing/2014/main" id="{7B4FE5B3-71EB-46E1-BFC5-FA3F9FB817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6366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15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不用修改，直接下一步</a:t>
            </a:r>
            <a:endParaRPr lang="en-US" altLang="zh-CN" sz="2400" b="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FB023CC-46AE-4F6E-93ED-CD8306491EE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1920" y="2276872"/>
            <a:ext cx="4799965" cy="4018915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4BA87E46-D526-4721-8289-82E6171140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03EF17AD-43EC-4F19-9949-3165DBE95C6B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535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16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zh-CN" sz="2400" b="0" dirty="0"/>
              <a:t> </a:t>
            </a:r>
            <a:r>
              <a:rPr lang="zh-CN" altLang="en-US" sz="2400" b="0" dirty="0"/>
              <a:t>导入</a:t>
            </a:r>
            <a:r>
              <a:rPr lang="zh-CN" altLang="zh-CN" sz="2400" b="0" dirty="0"/>
              <a:t>镜像文件</a:t>
            </a:r>
            <a:endParaRPr lang="en-US" altLang="zh-CN" sz="2400" b="0" dirty="0"/>
          </a:p>
          <a:p>
            <a:r>
              <a:rPr lang="zh-CN" altLang="en-US" sz="2400" b="0" dirty="0"/>
              <a:t>浏览，到准备文件中选中镜像导入</a:t>
            </a:r>
            <a:endParaRPr lang="en-US" altLang="zh-CN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170C1B-C50F-48C6-A1E0-18952FFAB70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95936" y="2204864"/>
            <a:ext cx="4790440" cy="4009390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A248A70E-D3B8-4710-952C-8475EBD73D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4C4097CE-D316-4677-B58C-C419ECD37446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240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17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设置用户信息</a:t>
            </a:r>
            <a:endParaRPr lang="en-US" altLang="zh-CN" sz="2400" b="0" dirty="0"/>
          </a:p>
          <a:p>
            <a:r>
              <a:rPr lang="zh-CN" altLang="en-US" sz="2400" b="0" dirty="0"/>
              <a:t>包括用户全名、用户名、密码</a:t>
            </a:r>
            <a:endParaRPr lang="en-US" altLang="zh-CN" sz="2400" b="0" dirty="0"/>
          </a:p>
          <a:p>
            <a:endParaRPr lang="en-US" altLang="zh-CN" sz="2400" b="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B6DC952-ABBD-4810-AB27-314DF8096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6715" y="2276872"/>
            <a:ext cx="4343776" cy="4092295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41244D29-DEA6-4676-B2FC-653C1A40E5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4A12FCB2-6700-465F-A7CE-25E9DE3CCA42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412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18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设置虚拟机名称</a:t>
            </a:r>
            <a:endParaRPr lang="en-US" altLang="zh-CN" sz="2400" b="0" dirty="0"/>
          </a:p>
          <a:p>
            <a:r>
              <a:rPr lang="zh-CN" altLang="en-US" sz="2400" b="0" dirty="0"/>
              <a:t>设置虚拟机的存储位置</a:t>
            </a:r>
            <a:endParaRPr lang="en-US" altLang="zh-CN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2B8F8CD-A2D3-4568-AF9E-C3176477510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1920" y="2276872"/>
            <a:ext cx="4761865" cy="4009390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A0E692FF-680C-4884-A834-96B53951F2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7BB69999-632A-49B9-ADE5-0C976CA31BF0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87035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19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虚拟机的配置</a:t>
            </a:r>
            <a:endParaRPr lang="en-US" altLang="zh-CN" sz="2400" b="0" dirty="0"/>
          </a:p>
          <a:p>
            <a:r>
              <a:rPr lang="zh-CN" altLang="en-US" sz="2400" b="0" dirty="0"/>
              <a:t>处理器和核的数量</a:t>
            </a:r>
            <a:endParaRPr lang="en-US" altLang="zh-CN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8C02D8-4845-4B29-8BF9-77E2AD086EF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23928" y="2276872"/>
            <a:ext cx="4809490" cy="4018915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2ED6D793-ED0E-4290-9CF5-D490E1B93D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D16D5B7B-01D2-4F6A-B6A6-AEA50B7F7440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539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A0CCA23-19D3-4ED4-860C-9BAFF2B21B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2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B854BB-2D79-4D3C-8714-977CDD2CD74B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35610" y="833034"/>
            <a:ext cx="8861156" cy="5888864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环境搭建</a:t>
            </a:r>
            <a:endParaRPr lang="en-US" altLang="zh-CN" dirty="0"/>
          </a:p>
          <a:p>
            <a:pPr lvl="1"/>
            <a:r>
              <a:rPr lang="en-US" altLang="zh-CN" dirty="0"/>
              <a:t>1.1 </a:t>
            </a:r>
            <a:r>
              <a:rPr lang="zh-CN" altLang="en-US" dirty="0"/>
              <a:t>准备文件</a:t>
            </a:r>
            <a:endParaRPr lang="en-US" altLang="zh-CN" dirty="0"/>
          </a:p>
          <a:p>
            <a:pPr lvl="1"/>
            <a:r>
              <a:rPr lang="en-US" altLang="zh-CN" dirty="0"/>
              <a:t>1.2 </a:t>
            </a:r>
            <a:r>
              <a:rPr lang="en-US" altLang="zh-CN" dirty="0" err="1"/>
              <a:t>Vmware</a:t>
            </a:r>
            <a:r>
              <a:rPr lang="en-US" altLang="zh-CN" dirty="0"/>
              <a:t> Workstation</a:t>
            </a:r>
            <a:r>
              <a:rPr lang="zh-CN" altLang="en-US" dirty="0"/>
              <a:t>的安装</a:t>
            </a:r>
            <a:endParaRPr lang="en-US" altLang="zh-CN" dirty="0"/>
          </a:p>
          <a:p>
            <a:pPr lvl="1"/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pPr lvl="1"/>
            <a:r>
              <a:rPr lang="en-US" altLang="zh-CN" dirty="0"/>
              <a:t>1.4 </a:t>
            </a:r>
            <a:r>
              <a:rPr lang="zh-CN" altLang="en-US" dirty="0"/>
              <a:t>辅助软件的安装</a:t>
            </a:r>
            <a:endParaRPr lang="en-US" altLang="zh-CN" dirty="0"/>
          </a:p>
          <a:p>
            <a:pPr lvl="1"/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pPr lvl="1"/>
            <a:r>
              <a:rPr lang="en-US" altLang="zh-CN" dirty="0">
                <a:solidFill>
                  <a:prstClr val="black"/>
                </a:solidFill>
              </a:rPr>
              <a:t>1.6 </a:t>
            </a:r>
            <a:r>
              <a:rPr lang="en-US" altLang="zh-CN" dirty="0"/>
              <a:t>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pPr lvl="1"/>
            <a:endParaRPr lang="en-US" altLang="zh-CN" dirty="0">
              <a:solidFill>
                <a:prstClr val="black"/>
              </a:solidFill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prstClr val="black"/>
                </a:solidFill>
              </a:rPr>
              <a:t>2.</a:t>
            </a:r>
            <a:r>
              <a:rPr lang="zh-CN" altLang="en-US" sz="2800" b="1" dirty="0">
                <a:solidFill>
                  <a:prstClr val="black"/>
                </a:solidFill>
              </a:rPr>
              <a:t>实例测试</a:t>
            </a:r>
            <a:endParaRPr lang="en-US" altLang="zh-CN" sz="2800" b="1" dirty="0">
              <a:solidFill>
                <a:prstClr val="black"/>
              </a:solidFill>
            </a:endParaRPr>
          </a:p>
          <a:p>
            <a:pPr marL="0" lvl="0" indent="0">
              <a:buNone/>
            </a:pPr>
            <a:r>
              <a:rPr lang="zh-CN" altLang="en-US" sz="2400" b="0" dirty="0">
                <a:solidFill>
                  <a:prstClr val="black"/>
                </a:solidFill>
              </a:rPr>
              <a:t>        </a:t>
            </a:r>
            <a:r>
              <a:rPr lang="en-US" altLang="zh-CN" sz="2400" b="0" dirty="0">
                <a:solidFill>
                  <a:prstClr val="black"/>
                </a:solidFill>
              </a:rPr>
              <a:t>-2.1</a:t>
            </a:r>
            <a:r>
              <a:rPr lang="zh-CN" altLang="en-US" sz="2400" b="0" dirty="0">
                <a:solidFill>
                  <a:prstClr val="black"/>
                </a:solidFill>
              </a:rPr>
              <a:t>用</a:t>
            </a:r>
            <a:r>
              <a:rPr lang="en-US" altLang="zh-CN" sz="2400" b="0" dirty="0">
                <a:solidFill>
                  <a:prstClr val="black"/>
                </a:solidFill>
              </a:rPr>
              <a:t>Hadoop</a:t>
            </a:r>
            <a:r>
              <a:rPr lang="zh-CN" altLang="en-US" sz="2400" b="0" dirty="0">
                <a:solidFill>
                  <a:prstClr val="black"/>
                </a:solidFill>
              </a:rPr>
              <a:t>的</a:t>
            </a:r>
            <a:r>
              <a:rPr lang="en-US" altLang="zh-CN" sz="2400" b="0" dirty="0" err="1">
                <a:solidFill>
                  <a:prstClr val="black"/>
                </a:solidFill>
              </a:rPr>
              <a:t>mapreduce</a:t>
            </a:r>
            <a:r>
              <a:rPr lang="zh-CN" altLang="en-US" sz="2400" b="0" dirty="0">
                <a:solidFill>
                  <a:prstClr val="black"/>
                </a:solidFill>
              </a:rPr>
              <a:t>计算思想运算</a:t>
            </a:r>
            <a:r>
              <a:rPr lang="en-US" altLang="zh-CN" sz="2400" b="0" dirty="0">
                <a:solidFill>
                  <a:prstClr val="black"/>
                </a:solidFill>
              </a:rPr>
              <a:t>PI</a:t>
            </a:r>
          </a:p>
          <a:p>
            <a:pPr marL="0" lvl="0" indent="0">
              <a:buNone/>
            </a:pPr>
            <a:r>
              <a:rPr lang="en-US" altLang="zh-CN" sz="2400" b="0" dirty="0">
                <a:solidFill>
                  <a:prstClr val="black"/>
                </a:solidFill>
              </a:rPr>
              <a:t>     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3.</a:t>
            </a:r>
            <a:r>
              <a:rPr lang="zh-CN" altLang="en-US" dirty="0">
                <a:solidFill>
                  <a:prstClr val="black"/>
                </a:solidFill>
              </a:rPr>
              <a:t>附录</a:t>
            </a:r>
            <a:endParaRPr lang="en-US" altLang="zh-CN" dirty="0">
              <a:solidFill>
                <a:prstClr val="black"/>
              </a:solidFill>
            </a:endParaRPr>
          </a:p>
          <a:p>
            <a:pPr marL="0" indent="0">
              <a:buNone/>
            </a:pPr>
            <a:r>
              <a:rPr lang="en-US" altLang="zh-CN" sz="2400" b="0" dirty="0">
                <a:solidFill>
                  <a:prstClr val="black"/>
                </a:solidFill>
              </a:rPr>
              <a:t>        -3.1hadoop</a:t>
            </a:r>
            <a:r>
              <a:rPr lang="zh-CN" altLang="en-US" sz="2400" b="0" dirty="0">
                <a:solidFill>
                  <a:prstClr val="black"/>
                </a:solidFill>
              </a:rPr>
              <a:t>无法正常启动的解决办法</a:t>
            </a:r>
            <a:endParaRPr lang="en-US" altLang="zh-CN" sz="2400" b="0" dirty="0">
              <a:solidFill>
                <a:prstClr val="black"/>
              </a:solidFill>
            </a:endParaRPr>
          </a:p>
          <a:p>
            <a:pPr marL="0" lvl="0" indent="0">
              <a:buNone/>
            </a:pPr>
            <a:endParaRPr lang="en-US" altLang="zh-CN" dirty="0">
              <a:solidFill>
                <a:prstClr val="black"/>
              </a:solidFill>
            </a:endParaRPr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lvl="2"/>
            <a:endParaRPr lang="zh-CN" altLang="en-US" dirty="0"/>
          </a:p>
        </p:txBody>
      </p:sp>
      <p:sp>
        <p:nvSpPr>
          <p:cNvPr id="5" name="矩形 25">
            <a:extLst>
              <a:ext uri="{FF2B5EF4-FFF2-40B4-BE49-F238E27FC236}">
                <a16:creationId xmlns:a16="http://schemas.microsoft.com/office/drawing/2014/main" id="{14ABB12A-DDC0-4FF5-B807-B5FF148AD908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27">
            <a:extLst>
              <a:ext uri="{FF2B5EF4-FFF2-40B4-BE49-F238E27FC236}">
                <a16:creationId xmlns:a16="http://schemas.microsoft.com/office/drawing/2014/main" id="{D90F45EC-80F4-4EB3-9DF1-DA119C592F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0082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20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设置虚拟机内存</a:t>
            </a:r>
            <a:endParaRPr lang="en-US" altLang="zh-CN" sz="2400" b="0" dirty="0"/>
          </a:p>
          <a:p>
            <a:r>
              <a:rPr lang="zh-CN" altLang="en-US" sz="2400" b="0" dirty="0"/>
              <a:t>推荐若</a:t>
            </a:r>
            <a:r>
              <a:rPr lang="zh-CN" altLang="zh-CN" sz="2400" b="0" dirty="0"/>
              <a:t>电脑是</a:t>
            </a:r>
            <a:r>
              <a:rPr lang="en-US" altLang="zh-CN" sz="2400" b="0" dirty="0"/>
              <a:t>4G</a:t>
            </a:r>
            <a:r>
              <a:rPr lang="zh-CN" altLang="zh-CN" sz="2400" b="0" dirty="0"/>
              <a:t>的选</a:t>
            </a:r>
            <a:r>
              <a:rPr lang="en-US" altLang="zh-CN" sz="2400" b="0" dirty="0"/>
              <a:t>1G</a:t>
            </a:r>
          </a:p>
          <a:p>
            <a:r>
              <a:rPr lang="zh-CN" altLang="en-US" sz="2400" b="0" dirty="0"/>
              <a:t>若</a:t>
            </a:r>
            <a:r>
              <a:rPr lang="zh-CN" altLang="zh-CN" sz="2400" b="0" dirty="0"/>
              <a:t>是</a:t>
            </a:r>
            <a:r>
              <a:rPr lang="en-US" altLang="zh-CN" sz="2400" b="0" dirty="0"/>
              <a:t>8G</a:t>
            </a:r>
            <a:r>
              <a:rPr lang="zh-CN" altLang="zh-CN" sz="2400" b="0" dirty="0"/>
              <a:t>的，就选</a:t>
            </a:r>
            <a:r>
              <a:rPr lang="en-US" altLang="zh-CN" sz="2400" b="0" dirty="0"/>
              <a:t>2G</a:t>
            </a:r>
            <a:endParaRPr lang="zh-CN" altLang="zh-CN" sz="2400" b="0" dirty="0"/>
          </a:p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F1DC1D-148F-46FD-B16B-454DC807FE9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95936" y="2348880"/>
            <a:ext cx="4790440" cy="3990340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46923B94-4902-4486-87DF-2412BD3D9C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8DDFFAE2-C2C6-4FC7-8590-8A0351A2A334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2472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21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zh-CN" sz="2400" b="0" dirty="0"/>
              <a:t>选择网络，</a:t>
            </a:r>
            <a:r>
              <a:rPr lang="zh-CN" altLang="en-US" sz="2400" b="0" dirty="0"/>
              <a:t>推荐</a:t>
            </a:r>
            <a:r>
              <a:rPr lang="en-US" altLang="zh-CN" sz="2400" b="0" dirty="0"/>
              <a:t>NAT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09EEA60-D6D6-4A81-83D5-EA1A559E9B4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779912" y="2132856"/>
            <a:ext cx="4799965" cy="4018915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748985B6-BB5B-44B1-80E9-4A3C315292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9BCCDD3F-0374-48DD-B9DE-B61DD4434246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8058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22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推荐，下一步</a:t>
            </a:r>
          </a:p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3A553C-13E8-4FE3-9ABA-6F005A8A009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1920" y="2204864"/>
            <a:ext cx="4790440" cy="4018915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BC251ED8-DD6B-4D83-9176-EE57ECE3AF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6E52A1A6-5130-4089-A959-A5FE13176618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1741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23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推荐，下一步</a:t>
            </a:r>
            <a:endParaRPr lang="en-US" altLang="zh-CN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7150536-2418-47C2-8442-6C7A2AF77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20" y="2204864"/>
            <a:ext cx="4785775" cy="4017612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2C14A62E-5228-4A84-96DD-B7C32BA0A7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4E71B59C-E690-464D-A961-A7BA1C36AD40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137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24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第一个，创建新的虚拟磁盘</a:t>
            </a:r>
            <a:endParaRPr lang="en-US" altLang="zh-CN" sz="2400" b="0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BE7D150-C30E-40CD-8151-554B98F106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1920" y="2204864"/>
            <a:ext cx="4790440" cy="4018915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915591D6-957F-40C2-A874-1AD51D10C7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0D2A37CF-CA8C-4032-8FBC-21719C884EE6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04241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25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推荐内存</a:t>
            </a:r>
            <a:r>
              <a:rPr lang="en-US" altLang="zh-CN" sz="2400" b="0" dirty="0"/>
              <a:t>30G</a:t>
            </a:r>
          </a:p>
          <a:p>
            <a:r>
              <a:rPr lang="zh-CN" altLang="en-US" sz="2400" b="0" dirty="0"/>
              <a:t>拆分多个文件</a:t>
            </a:r>
            <a:endParaRPr lang="en-US" altLang="zh-CN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D6AD8C-C1E9-4286-A64E-7A24851DE81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707904" y="2204864"/>
            <a:ext cx="4790440" cy="4018915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4B71E26A-65FD-4DF6-8552-7108DA325E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A9EDAA54-5068-4887-9669-1B35C658562F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7471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26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下一步</a:t>
            </a:r>
            <a:endParaRPr lang="en-US" altLang="zh-CN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4B9B46F-378E-41E8-A201-1CA720942E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1920" y="2276872"/>
            <a:ext cx="4790440" cy="4018915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4BD4E005-47A3-413B-855F-2AAEA40A1A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769176F4-9BF1-4815-B9BF-A5E465C5E602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445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27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点击完成，开始安装</a:t>
            </a:r>
            <a:endParaRPr lang="en-US" altLang="zh-CN" sz="2400" b="0" dirty="0"/>
          </a:p>
          <a:p>
            <a:r>
              <a:rPr lang="zh-CN" altLang="zh-CN" sz="2400" b="0" dirty="0"/>
              <a:t>接下来就是漫长的等待</a:t>
            </a:r>
            <a:r>
              <a:rPr lang="en-US" altLang="zh-CN" sz="2400" b="0" dirty="0"/>
              <a:t>……</a:t>
            </a:r>
            <a:endParaRPr lang="zh-CN" altLang="zh-CN" sz="2400" b="0" dirty="0"/>
          </a:p>
          <a:p>
            <a:endParaRPr lang="en-US" altLang="zh-CN" sz="2400" b="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ABBC372-2184-43EE-9B11-6125E6B56AE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11560" y="2363470"/>
            <a:ext cx="5274310" cy="106553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FDD5846-6B58-4E4E-8A23-4B63BC18A7A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39952" y="2649465"/>
            <a:ext cx="4790440" cy="4018915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843F73CC-1C36-4D00-AF68-987CA12E93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69DD39DB-0A97-44CF-B1C5-1CC86DD5B7F2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4343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28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1.3 ubuntu server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当出现此页面即安装完成</a:t>
            </a:r>
            <a:endParaRPr lang="en-US" altLang="zh-CN" sz="2400" b="0" dirty="0"/>
          </a:p>
          <a:p>
            <a:r>
              <a:rPr lang="zh-CN" altLang="en-US" sz="2400" b="0" dirty="0"/>
              <a:t>输入用户名、密码登陆即可</a:t>
            </a:r>
            <a:endParaRPr lang="en-US" altLang="zh-CN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9018B50-DD5C-47F4-B907-5BFF9BEBD67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355976" y="3429000"/>
            <a:ext cx="4133215" cy="2313940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9CE28E73-227A-4FFE-9D78-790AEF74B0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3CB2CFA8-C6BE-40DC-968F-1E5BDF20A8D1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142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1C05D5E-F8D8-447D-81E8-480FF4BE18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29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17A40C-6A26-43F0-94DD-535B2FFFB290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1.4 </a:t>
            </a:r>
            <a:r>
              <a:rPr lang="zh-CN" altLang="en-US" dirty="0"/>
              <a:t>辅助软件的安装</a:t>
            </a:r>
            <a:endParaRPr lang="en-US" altLang="zh-CN" dirty="0"/>
          </a:p>
          <a:p>
            <a:r>
              <a:rPr lang="zh-CN" altLang="zh-CN" sz="2400" dirty="0"/>
              <a:t>安装</a:t>
            </a:r>
            <a:r>
              <a:rPr lang="en-US" altLang="zh-CN" sz="2400" dirty="0" err="1"/>
              <a:t>Xshell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b="0" dirty="0"/>
              <a:t>    (</a:t>
            </a:r>
            <a:r>
              <a:rPr lang="zh-CN" altLang="zh-CN" sz="2400" b="0" dirty="0"/>
              <a:t>可以通过</a:t>
            </a:r>
            <a:r>
              <a:rPr lang="en-US" altLang="zh-CN" sz="2400" b="0" dirty="0" err="1"/>
              <a:t>ssh</a:t>
            </a:r>
            <a:r>
              <a:rPr lang="zh-CN" altLang="en-US" sz="2400" b="0" dirty="0"/>
              <a:t>连接</a:t>
            </a:r>
            <a:r>
              <a:rPr lang="zh-CN" altLang="zh-CN" sz="2400" b="0" dirty="0"/>
              <a:t>到</a:t>
            </a:r>
            <a:r>
              <a:rPr lang="zh-CN" altLang="en-US" sz="2400" b="0" dirty="0"/>
              <a:t>主机</a:t>
            </a:r>
            <a:r>
              <a:rPr lang="zh-CN" altLang="zh-CN" sz="2400" b="0" dirty="0"/>
              <a:t>进行命令操作，</a:t>
            </a:r>
            <a:r>
              <a:rPr lang="zh-CN" altLang="en-US" sz="2400" b="0" dirty="0"/>
              <a:t>实现</a:t>
            </a:r>
            <a:r>
              <a:rPr lang="zh-CN" altLang="zh-CN" sz="2400" b="0" dirty="0"/>
              <a:t>复制</a:t>
            </a:r>
            <a:r>
              <a:rPr lang="zh-CN" altLang="en-US" sz="2400" b="0" dirty="0"/>
              <a:t>粘贴等功能</a:t>
            </a:r>
            <a:r>
              <a:rPr lang="en-US" altLang="zh-CN" sz="2400" b="0" dirty="0"/>
              <a:t>)</a:t>
            </a:r>
          </a:p>
          <a:p>
            <a:r>
              <a:rPr lang="zh-CN" altLang="en-US" sz="2400" dirty="0"/>
              <a:t>安装</a:t>
            </a:r>
            <a:r>
              <a:rPr lang="en-US" altLang="zh-CN" sz="2400" dirty="0" err="1"/>
              <a:t>WinScp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b="0" dirty="0"/>
              <a:t>     (</a:t>
            </a:r>
            <a:r>
              <a:rPr lang="zh-CN" altLang="en-US" sz="2400" b="0" dirty="0"/>
              <a:t>可以在主机和虚拟机之间进行文件互传</a:t>
            </a:r>
            <a:r>
              <a:rPr lang="en-US" altLang="zh-CN" sz="2400" b="0" dirty="0"/>
              <a:t>)</a:t>
            </a:r>
            <a:endParaRPr lang="zh-CN" altLang="en-US" sz="2400" b="0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227463-2036-43C1-A523-E1A66ADBB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528" y="3356992"/>
            <a:ext cx="4308753" cy="2336437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B8003CC8-2A3B-4F48-BF67-CE0818213F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2AD1842B-8FA9-4DA2-A023-BA28585EDE72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15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B010AAB-8775-4916-A9CB-1189BC7AECE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3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38DFC6-0DDF-407F-AFF7-0EA674BF3130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1.1 </a:t>
            </a:r>
            <a:r>
              <a:rPr lang="zh-CN" altLang="en-US" dirty="0"/>
              <a:t>准备文件</a:t>
            </a:r>
          </a:p>
          <a:p>
            <a:r>
              <a:rPr lang="en-US" altLang="zh-CN" sz="2400" b="0" dirty="0"/>
              <a:t>   </a:t>
            </a:r>
            <a:r>
              <a:rPr lang="en-US" altLang="zh-CN" sz="2400" b="0" dirty="0" err="1"/>
              <a:t>vmware</a:t>
            </a:r>
            <a:r>
              <a:rPr lang="en-US" altLang="zh-CN" sz="2400" b="0" dirty="0"/>
              <a:t> workstation  </a:t>
            </a:r>
          </a:p>
          <a:p>
            <a:r>
              <a:rPr lang="en-US" altLang="zh-CN" sz="2400" b="0" dirty="0"/>
              <a:t>   Ubuntu server</a:t>
            </a:r>
            <a:r>
              <a:rPr lang="zh-CN" altLang="en-US" sz="2400" b="0" dirty="0"/>
              <a:t>的镜像</a:t>
            </a:r>
            <a:endParaRPr lang="en-US" altLang="zh-CN" sz="2400" b="0" dirty="0"/>
          </a:p>
          <a:p>
            <a:r>
              <a:rPr lang="zh-CN" altLang="en-US" sz="2400" b="0" dirty="0"/>
              <a:t>   辅助软件</a:t>
            </a:r>
            <a:r>
              <a:rPr lang="en-US" altLang="zh-CN" sz="2400" b="0" dirty="0"/>
              <a:t>:</a:t>
            </a:r>
            <a:r>
              <a:rPr lang="en-US" altLang="zh-CN" sz="2400" b="0" dirty="0" err="1"/>
              <a:t>xshell</a:t>
            </a:r>
            <a:r>
              <a:rPr lang="zh-CN" altLang="en-US" sz="2400" b="0" dirty="0"/>
              <a:t>和</a:t>
            </a:r>
            <a:r>
              <a:rPr lang="en-US" altLang="zh-CN" sz="2400" b="0" dirty="0" err="1"/>
              <a:t>winscp</a:t>
            </a:r>
            <a:endParaRPr lang="en-US" altLang="zh-CN" sz="2400" b="0" dirty="0"/>
          </a:p>
          <a:p>
            <a:r>
              <a:rPr lang="zh-CN" altLang="en-US" sz="2400" b="0" dirty="0"/>
              <a:t>   实验所用到的</a:t>
            </a:r>
            <a:r>
              <a:rPr lang="en-US" altLang="zh-CN" sz="2400" b="0" dirty="0"/>
              <a:t>jar</a:t>
            </a:r>
            <a:r>
              <a:rPr lang="zh-CN" altLang="en-US" sz="2400" b="0" dirty="0"/>
              <a:t>包</a:t>
            </a:r>
            <a:endParaRPr lang="en-US" altLang="zh-CN" sz="2400" b="0" dirty="0"/>
          </a:p>
          <a:p>
            <a:pPr marL="0" indent="0">
              <a:buNone/>
            </a:pPr>
            <a:r>
              <a:rPr lang="en-US" altLang="zh-CN" sz="2400" b="0" dirty="0"/>
              <a:t>        </a:t>
            </a:r>
            <a:r>
              <a:rPr lang="zh-CN" altLang="en-US" sz="2400" b="0" dirty="0"/>
              <a:t>包括</a:t>
            </a:r>
            <a:r>
              <a:rPr lang="en-US" altLang="zh-CN" sz="2400" b="0" dirty="0" err="1"/>
              <a:t>jdk</a:t>
            </a:r>
            <a:r>
              <a:rPr lang="zh-CN" altLang="en-US" sz="2400" b="0" dirty="0"/>
              <a:t>、</a:t>
            </a:r>
            <a:r>
              <a:rPr lang="en-US" altLang="zh-CN" sz="2400" b="0" dirty="0" err="1"/>
              <a:t>scala</a:t>
            </a:r>
            <a:r>
              <a:rPr lang="zh-CN" altLang="en-US" sz="2400" b="0" dirty="0"/>
              <a:t>、</a:t>
            </a:r>
            <a:r>
              <a:rPr lang="en-US" altLang="zh-CN" sz="2400" b="0" dirty="0" err="1"/>
              <a:t>hadoop</a:t>
            </a:r>
            <a:r>
              <a:rPr lang="zh-CN" altLang="en-US" sz="2400" b="0" dirty="0"/>
              <a:t>和</a:t>
            </a:r>
            <a:r>
              <a:rPr lang="en-US" altLang="zh-CN" sz="2400" b="0" dirty="0" err="1"/>
              <a:t>sparkHadoop</a:t>
            </a:r>
            <a:r>
              <a:rPr lang="zh-CN" altLang="en-US" sz="2400" b="0" dirty="0"/>
              <a:t>、</a:t>
            </a:r>
            <a:endParaRPr lang="en-US" altLang="zh-CN" sz="2400" b="0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E1051E9-AD24-432C-8954-421D9C9F0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3043" y="3687993"/>
            <a:ext cx="3735881" cy="244827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89B6606-4D57-473C-823C-E39D31777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402" y="3684983"/>
            <a:ext cx="3481692" cy="2592288"/>
          </a:xfrm>
          <a:prstGeom prst="rect">
            <a:avLst/>
          </a:prstGeom>
        </p:spPr>
      </p:pic>
      <p:sp>
        <p:nvSpPr>
          <p:cNvPr id="7" name="矩形 25">
            <a:extLst>
              <a:ext uri="{FF2B5EF4-FFF2-40B4-BE49-F238E27FC236}">
                <a16:creationId xmlns:a16="http://schemas.microsoft.com/office/drawing/2014/main" id="{29A7E9F0-587A-4584-9CAE-48E3F3DF0392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27">
            <a:extLst>
              <a:ext uri="{FF2B5EF4-FFF2-40B4-BE49-F238E27FC236}">
                <a16:creationId xmlns:a16="http://schemas.microsoft.com/office/drawing/2014/main" id="{2B32FF57-7198-4D30-9970-6BEDF2680F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59328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C734E8E-0F52-4D9C-9346-08F7B1BD06E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30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0633A0-C07D-445B-9315-2750B2BD1D9D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b="0" dirty="0"/>
              <a:t>在</a:t>
            </a:r>
            <a:r>
              <a:rPr lang="en-US" altLang="zh-CN" sz="2400" b="0" dirty="0"/>
              <a:t>VMware</a:t>
            </a:r>
            <a:r>
              <a:rPr lang="zh-CN" altLang="en-US" sz="2400" b="0" dirty="0"/>
              <a:t>输入用户名、密码登陆</a:t>
            </a:r>
            <a:endParaRPr lang="en-US" altLang="zh-CN" sz="2400" b="0" dirty="0"/>
          </a:p>
          <a:p>
            <a:r>
              <a:rPr lang="zh-CN" altLang="en-US" sz="2400" b="0" dirty="0"/>
              <a:t>关闭防火墙（为之后顺利连接</a:t>
            </a:r>
            <a:r>
              <a:rPr lang="en-US" altLang="zh-CN" sz="2400" b="0" dirty="0" err="1"/>
              <a:t>Xshell</a:t>
            </a:r>
            <a:r>
              <a:rPr lang="zh-CN" altLang="en-US" sz="2400" b="0" dirty="0"/>
              <a:t>） </a:t>
            </a:r>
            <a:endParaRPr lang="en-US" altLang="zh-CN" sz="2400" b="0" dirty="0"/>
          </a:p>
          <a:p>
            <a:r>
              <a:rPr lang="en-US" altLang="zh-CN" sz="2400" b="0" dirty="0"/>
              <a:t>$  </a:t>
            </a:r>
            <a:r>
              <a:rPr lang="en-US" altLang="zh-CN" sz="2400" b="0" dirty="0" err="1"/>
              <a:t>sudo</a:t>
            </a:r>
            <a:r>
              <a:rPr lang="en-US" altLang="zh-CN" sz="2400" b="0" dirty="0"/>
              <a:t>  </a:t>
            </a:r>
            <a:r>
              <a:rPr lang="en-US" altLang="zh-CN" sz="2400" b="0" dirty="0" err="1"/>
              <a:t>ufw</a:t>
            </a:r>
            <a:r>
              <a:rPr lang="en-US" altLang="zh-CN" sz="2400" b="0" dirty="0"/>
              <a:t>  </a:t>
            </a:r>
            <a:r>
              <a:rPr lang="en-US" altLang="zh-CN" sz="2400" b="0" dirty="0" err="1"/>
              <a:t>diasble</a:t>
            </a:r>
            <a:endParaRPr lang="zh-CN" altLang="en-US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5155224-1EC6-42C2-8480-2D9F3CA4B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6188" y="2996952"/>
            <a:ext cx="4317826" cy="570444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C9AB4F42-9BC8-4104-B64F-A9EDAB6C05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574AA938-E5A9-4B82-BA07-E10DDB89815C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1557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C734E8E-0F52-4D9C-9346-08F7B1BD06E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31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0633A0-C07D-445B-9315-2750B2BD1D9D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b="0" dirty="0"/>
              <a:t>安装</a:t>
            </a:r>
            <a:r>
              <a:rPr lang="en-US" altLang="zh-CN" sz="2400" b="0" dirty="0" err="1"/>
              <a:t>ssh</a:t>
            </a:r>
            <a:endParaRPr lang="en-US" altLang="zh-CN" sz="2400" b="0" dirty="0"/>
          </a:p>
          <a:p>
            <a:r>
              <a:rPr lang="en-US" altLang="zh-CN" sz="2400" b="0" dirty="0"/>
              <a:t>$  </a:t>
            </a:r>
            <a:r>
              <a:rPr lang="en-US" altLang="zh-CN" sz="2400" b="0" dirty="0" err="1"/>
              <a:t>sudo</a:t>
            </a:r>
            <a:r>
              <a:rPr lang="en-US" altLang="zh-CN" sz="2400" b="0" dirty="0"/>
              <a:t> apt-get install 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     </a:t>
            </a:r>
            <a:r>
              <a:rPr lang="zh-CN" altLang="en-US" sz="2400" b="0" dirty="0"/>
              <a:t>输入</a:t>
            </a:r>
            <a:r>
              <a:rPr lang="en-US" altLang="zh-CN" sz="2400" b="0" dirty="0"/>
              <a:t>Y</a:t>
            </a:r>
            <a:r>
              <a:rPr lang="zh-CN" altLang="en-US" sz="2400" b="0" dirty="0"/>
              <a:t> 回车</a:t>
            </a:r>
            <a:endParaRPr lang="en-US" altLang="zh-CN" sz="2400" b="0" dirty="0"/>
          </a:p>
          <a:p>
            <a:r>
              <a:rPr lang="zh-CN" altLang="en-US" sz="2400" b="0" dirty="0"/>
              <a:t>同理，安装</a:t>
            </a:r>
            <a:r>
              <a:rPr lang="en-US" altLang="zh-CN" sz="2400" b="0" dirty="0" err="1"/>
              <a:t>rsync</a:t>
            </a:r>
            <a:endParaRPr lang="en-US" altLang="zh-CN" sz="2400" b="0" dirty="0"/>
          </a:p>
          <a:p>
            <a:r>
              <a:rPr lang="en-US" altLang="zh-CN" sz="2400" b="0" dirty="0"/>
              <a:t>$  </a:t>
            </a:r>
            <a:r>
              <a:rPr lang="en-US" altLang="zh-CN" sz="2400" b="0" dirty="0" err="1"/>
              <a:t>sudo</a:t>
            </a:r>
            <a:r>
              <a:rPr lang="en-US" altLang="zh-CN" sz="2400" b="0" dirty="0"/>
              <a:t> apt-get install </a:t>
            </a:r>
            <a:r>
              <a:rPr lang="en-US" altLang="zh-CN" sz="2400" b="0" dirty="0" err="1"/>
              <a:t>rsync</a:t>
            </a:r>
            <a:endParaRPr lang="zh-CN" altLang="en-US" sz="2400" b="0" dirty="0"/>
          </a:p>
          <a:p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74504EF-B399-4766-B1A7-5E4392994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660" y="3429000"/>
            <a:ext cx="6834680" cy="2883998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5EA02B41-F0E9-4B7D-9EAF-FB651F98E2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E499338E-83A9-41A3-8BD9-EA2BF31552D3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7368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32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b="0" dirty="0"/>
              <a:t>查看</a:t>
            </a:r>
            <a:r>
              <a:rPr lang="en-US" altLang="zh-CN" sz="2400" b="0" dirty="0"/>
              <a:t>node1</a:t>
            </a:r>
            <a:r>
              <a:rPr lang="zh-CN" altLang="en-US" sz="2400" b="0" dirty="0"/>
              <a:t>的</a:t>
            </a:r>
            <a:r>
              <a:rPr lang="en-US" altLang="zh-CN" sz="2400" b="0" dirty="0"/>
              <a:t>IP </a:t>
            </a:r>
            <a:r>
              <a:rPr lang="zh-CN" altLang="en-US" sz="2400" b="0" dirty="0"/>
              <a:t>地址  </a:t>
            </a:r>
            <a:r>
              <a:rPr lang="en-US" altLang="zh-CN" sz="2400" b="0" dirty="0"/>
              <a:t> </a:t>
            </a:r>
          </a:p>
          <a:p>
            <a:r>
              <a:rPr lang="en-US" altLang="zh-CN" sz="2400" b="0" dirty="0"/>
              <a:t>$ </a:t>
            </a:r>
            <a:r>
              <a:rPr lang="en-US" altLang="zh-CN" sz="2400" b="0" dirty="0" err="1"/>
              <a:t>ifconfig</a:t>
            </a:r>
            <a:endParaRPr lang="en-US" altLang="zh-CN" sz="2400" b="0" dirty="0"/>
          </a:p>
          <a:p>
            <a:r>
              <a:rPr lang="zh-CN" altLang="en-US" sz="2400" b="0" dirty="0"/>
              <a:t>可以看到这里是</a:t>
            </a:r>
            <a:r>
              <a:rPr lang="en-US" altLang="zh-CN" sz="2400" b="0" dirty="0"/>
              <a:t>192.168.192.128</a:t>
            </a:r>
            <a:endParaRPr lang="zh-CN" altLang="en-US" sz="2400" b="0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4D7E541-706E-456A-A080-926FC1BA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010" y="3426160"/>
            <a:ext cx="5775980" cy="2664296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135706C0-FC49-4C25-A0EA-D416E90ACE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F5086E37-8150-4A94-9599-E32652455E8A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2118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33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en-US" altLang="zh-CN" sz="2400" b="0" dirty="0"/>
              <a:t> </a:t>
            </a:r>
            <a:r>
              <a:rPr lang="zh-CN" altLang="en-US" sz="2400" b="0" dirty="0"/>
              <a:t>打开</a:t>
            </a:r>
            <a:r>
              <a:rPr lang="en-US" altLang="zh-CN" sz="2400" b="0" dirty="0" err="1"/>
              <a:t>winscp</a:t>
            </a:r>
            <a:r>
              <a:rPr lang="zh-CN" altLang="en-US" sz="2400" b="0" dirty="0"/>
              <a:t>，传</a:t>
            </a:r>
            <a:r>
              <a:rPr lang="en-US" altLang="zh-CN" sz="2400" b="0" dirty="0"/>
              <a:t>jar</a:t>
            </a:r>
            <a:r>
              <a:rPr lang="zh-CN" altLang="en-US" sz="2400" b="0" dirty="0"/>
              <a:t>包</a:t>
            </a:r>
            <a:endParaRPr lang="en-US" altLang="zh-CN" sz="2400" b="0" dirty="0"/>
          </a:p>
          <a:p>
            <a:r>
              <a:rPr lang="zh-CN" altLang="en-US" sz="2400" b="0" dirty="0"/>
              <a:t> 输入主机名（</a:t>
            </a:r>
            <a:r>
              <a:rPr lang="en-US" altLang="zh-CN" sz="2400" b="0" dirty="0" err="1"/>
              <a:t>ip</a:t>
            </a:r>
            <a:r>
              <a:rPr lang="zh-CN" altLang="en-US" sz="2400" b="0" dirty="0"/>
              <a:t>）、用户名、密码，建立连接。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E0902F-C56F-4CB4-931B-43DAFB45A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2420888"/>
            <a:ext cx="5839986" cy="3925924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12A1F767-E3E1-408D-98BF-0CA6BBD36C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4EAB1C5D-AA52-46BB-BD54-1984D1C17ED0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12877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34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b="0" dirty="0"/>
              <a:t>利用</a:t>
            </a:r>
            <a:r>
              <a:rPr lang="en-US" altLang="zh-CN" sz="2400" b="0" dirty="0" err="1"/>
              <a:t>WinScp</a:t>
            </a:r>
            <a:r>
              <a:rPr lang="zh-CN" altLang="en-US" sz="2400" b="0" dirty="0"/>
              <a:t>从宿主机将相应压缩包传给虚拟机</a:t>
            </a:r>
            <a:endParaRPr lang="en-US" altLang="zh-CN" sz="2400" b="0" dirty="0"/>
          </a:p>
          <a:p>
            <a:pPr marL="0" indent="0">
              <a:buNone/>
            </a:pPr>
            <a:r>
              <a:rPr lang="en-US" altLang="zh-CN" sz="2400" b="0" dirty="0"/>
              <a:t>    </a:t>
            </a:r>
            <a:r>
              <a:rPr lang="zh-CN" altLang="en-US" sz="2400" b="0" dirty="0"/>
              <a:t>包括</a:t>
            </a:r>
            <a:r>
              <a:rPr lang="en-US" altLang="zh-CN" sz="2400" b="0" dirty="0"/>
              <a:t>Hadoop</a:t>
            </a:r>
            <a:r>
              <a:rPr lang="zh-CN" altLang="en-US" sz="2400" b="0" dirty="0"/>
              <a:t>、</a:t>
            </a:r>
            <a:r>
              <a:rPr lang="en-US" altLang="zh-CN" sz="2400" b="0" dirty="0"/>
              <a:t>Scala</a:t>
            </a:r>
            <a:r>
              <a:rPr lang="zh-CN" altLang="en-US" sz="2400" b="0" dirty="0"/>
              <a:t>、</a:t>
            </a:r>
            <a:r>
              <a:rPr lang="en-US" altLang="zh-CN" sz="2400" b="0" dirty="0"/>
              <a:t>JDK</a:t>
            </a:r>
            <a:r>
              <a:rPr lang="zh-CN" altLang="en-US" sz="2400" b="0" dirty="0"/>
              <a:t>四个</a:t>
            </a:r>
            <a:r>
              <a:rPr lang="en-US" altLang="zh-CN" sz="2400" b="0" dirty="0"/>
              <a:t>jar</a:t>
            </a:r>
            <a:r>
              <a:rPr lang="zh-CN" altLang="en-US" sz="2400" b="0" dirty="0"/>
              <a:t>包</a:t>
            </a:r>
          </a:p>
          <a:p>
            <a:r>
              <a:rPr lang="zh-CN" altLang="en-US" sz="2400" b="0" dirty="0"/>
              <a:t>如下选中四个压缩包右键点击上传，之后确定</a:t>
            </a:r>
            <a:endParaRPr lang="en-US" altLang="zh-CN" sz="2400" b="0" dirty="0"/>
          </a:p>
          <a:p>
            <a:r>
              <a:rPr lang="zh-CN" altLang="zh-CN" sz="2400" b="0" dirty="0"/>
              <a:t>传输完成</a:t>
            </a:r>
            <a:r>
              <a:rPr lang="zh-CN" altLang="en-US" sz="2400" b="0" dirty="0"/>
              <a:t>，</a:t>
            </a:r>
            <a:r>
              <a:rPr lang="zh-CN" altLang="zh-CN" sz="2400" b="0" dirty="0"/>
              <a:t>可到</a:t>
            </a:r>
            <a:r>
              <a:rPr lang="en-US" altLang="zh-CN" sz="2400" b="0" dirty="0" err="1"/>
              <a:t>Vmware</a:t>
            </a:r>
            <a:r>
              <a:rPr lang="zh-CN" altLang="en-US" sz="2400" b="0" dirty="0"/>
              <a:t>的</a:t>
            </a:r>
            <a:r>
              <a:rPr lang="en-US" altLang="zh-CN" sz="2400" b="0" dirty="0"/>
              <a:t>Ubuntu</a:t>
            </a:r>
            <a:r>
              <a:rPr lang="zh-CN" altLang="zh-CN" sz="2400" b="0" dirty="0"/>
              <a:t>界面查看</a:t>
            </a:r>
            <a:r>
              <a:rPr lang="en-US" altLang="zh-CN" sz="2400" b="0" dirty="0"/>
              <a:t> $ ls</a:t>
            </a:r>
            <a:endParaRPr lang="zh-CN" altLang="en-US" sz="2000" b="0" dirty="0"/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1727296-45AC-4B84-BDB7-F4B327C92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519" y="3151844"/>
            <a:ext cx="6612962" cy="228586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9752C72-25BA-4A56-B1B0-FEA7634FB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052" y="5774213"/>
            <a:ext cx="5900271" cy="504763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B8140D83-DE4B-47AC-A216-CF249C9F63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962F0C93-C41F-45A8-8809-C3D37134267D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3289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35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zh-CN" sz="2400" dirty="0"/>
              <a:t>安装</a:t>
            </a:r>
            <a:r>
              <a:rPr lang="en-US" altLang="zh-CN" sz="2400" dirty="0"/>
              <a:t>vim</a:t>
            </a:r>
            <a:r>
              <a:rPr lang="zh-CN" altLang="zh-CN" sz="2400" dirty="0"/>
              <a:t>编辑器</a:t>
            </a:r>
            <a:endParaRPr lang="en-US" altLang="zh-CN" sz="240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endParaRPr lang="zh-CN" altLang="zh-CN" sz="2400" b="0" dirty="0"/>
          </a:p>
          <a:p>
            <a:pPr lvl="0"/>
            <a:r>
              <a:rPr lang="zh-CN" altLang="zh-CN" sz="2400" b="0" dirty="0"/>
              <a:t>打开</a:t>
            </a:r>
            <a:r>
              <a:rPr lang="en-US" altLang="zh-CN" sz="2400" b="0" dirty="0"/>
              <a:t>Xshell5 ,</a:t>
            </a:r>
            <a:r>
              <a:rPr lang="zh-CN" altLang="zh-CN" sz="2400" b="0" dirty="0"/>
              <a:t>点击文件》新建》输入主机名</a:t>
            </a:r>
            <a:r>
              <a:rPr lang="zh-CN" altLang="en-US" sz="2400" b="0" dirty="0"/>
              <a:t>（</a:t>
            </a:r>
            <a:r>
              <a:rPr lang="en-US" altLang="zh-CN" sz="2400" b="0" dirty="0"/>
              <a:t>node1IP</a:t>
            </a:r>
            <a:r>
              <a:rPr lang="zh-CN" altLang="en-US" sz="2400" b="0" dirty="0"/>
              <a:t>）</a:t>
            </a:r>
            <a:r>
              <a:rPr lang="zh-CN" altLang="zh-CN" sz="2400" b="0" dirty="0"/>
              <a:t>》点击确定</a:t>
            </a:r>
          </a:p>
          <a:p>
            <a:pPr marL="0" indent="0">
              <a:buNone/>
            </a:pPr>
            <a:r>
              <a:rPr lang="en-US" altLang="zh-CN" sz="2400" b="0" dirty="0"/>
              <a:t>  </a:t>
            </a:r>
            <a:r>
              <a:rPr lang="zh-CN" altLang="zh-CN" sz="2400" b="0" dirty="0"/>
              <a:t>（注：以下所有配置操作都是在</a:t>
            </a:r>
            <a:r>
              <a:rPr lang="en-US" altLang="zh-CN" sz="2400" b="0" dirty="0" err="1"/>
              <a:t>Xshell</a:t>
            </a:r>
            <a:r>
              <a:rPr lang="zh-CN" altLang="zh-CN" sz="2400" b="0" dirty="0"/>
              <a:t>环境中进行的）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DC7B6AA-3D79-429E-9B49-1F38CE3867D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04943" y="2132856"/>
            <a:ext cx="5134114" cy="395724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DCE7ACA8-49F5-47C2-8932-6729454478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7C5B58E2-450B-4119-9181-8F0B7EC0DBFC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1482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36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en-US" altLang="zh-CN" sz="2400" dirty="0"/>
              <a:t>Java1.8</a:t>
            </a:r>
            <a:r>
              <a:rPr lang="zh-CN" altLang="zh-CN" sz="2400" dirty="0"/>
              <a:t>环境搭建</a:t>
            </a:r>
            <a:endParaRPr lang="en-US" altLang="zh-CN" sz="2400" dirty="0"/>
          </a:p>
          <a:p>
            <a:r>
              <a:rPr lang="zh-CN" altLang="en-US" sz="2400" b="0" dirty="0"/>
              <a:t>到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</a:t>
            </a:r>
            <a:r>
              <a:rPr lang="zh-CN" altLang="en-US" sz="2400" b="0" dirty="0"/>
              <a:t>目录下新建文件夹</a:t>
            </a:r>
            <a:r>
              <a:rPr lang="en-US" altLang="zh-CN" sz="2400" b="0" dirty="0"/>
              <a:t>java</a:t>
            </a:r>
          </a:p>
          <a:p>
            <a:r>
              <a:rPr lang="en-US" altLang="zh-CN" sz="2400" b="0" dirty="0"/>
              <a:t> $ cd 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</a:t>
            </a:r>
          </a:p>
          <a:p>
            <a:r>
              <a:rPr lang="en-US" altLang="zh-CN" sz="2400" b="0" dirty="0"/>
              <a:t> $ </a:t>
            </a:r>
            <a:r>
              <a:rPr lang="en-US" altLang="zh-CN" sz="2400" b="0" dirty="0" err="1"/>
              <a:t>sudo</a:t>
            </a:r>
            <a:r>
              <a:rPr lang="en-US" altLang="zh-CN" sz="2400" b="0" dirty="0"/>
              <a:t>  </a:t>
            </a:r>
            <a:r>
              <a:rPr lang="en-US" altLang="zh-CN" sz="2400" b="0" dirty="0" err="1"/>
              <a:t>mkdir</a:t>
            </a:r>
            <a:r>
              <a:rPr lang="en-US" altLang="zh-CN" sz="2400" b="0" dirty="0"/>
              <a:t>  java</a:t>
            </a:r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r>
              <a:rPr lang="zh-CN" altLang="zh-CN" sz="2400" b="0" dirty="0"/>
              <a:t>解压</a:t>
            </a:r>
            <a:r>
              <a:rPr lang="en-US" altLang="zh-CN" sz="2400" b="0" dirty="0" err="1"/>
              <a:t>jdk</a:t>
            </a:r>
            <a:r>
              <a:rPr lang="en-US" altLang="zh-CN" sz="2400" b="0" dirty="0"/>
              <a:t>  </a:t>
            </a:r>
            <a:r>
              <a:rPr lang="zh-CN" altLang="zh-CN" sz="2400" b="0" dirty="0"/>
              <a:t>使用命令</a:t>
            </a:r>
            <a:r>
              <a:rPr lang="en-US" altLang="zh-CN" sz="2400" b="0" dirty="0"/>
              <a:t>$ tar -</a:t>
            </a:r>
            <a:r>
              <a:rPr lang="en-US" altLang="zh-CN" sz="2400" b="0" dirty="0" err="1"/>
              <a:t>zxvf</a:t>
            </a:r>
            <a:r>
              <a:rPr lang="en-US" altLang="zh-CN" sz="2400" b="0" dirty="0"/>
              <a:t>  </a:t>
            </a:r>
            <a:r>
              <a:rPr lang="en-US" altLang="zh-CN" sz="2400" b="0" dirty="0" err="1"/>
              <a:t>jdk</a:t>
            </a:r>
            <a:r>
              <a:rPr lang="en-US" altLang="zh-CN" sz="2400" b="0" dirty="0"/>
              <a:t>**(</a:t>
            </a:r>
            <a:r>
              <a:rPr lang="zh-CN" altLang="zh-CN" sz="2400" b="0" dirty="0"/>
              <a:t>你的</a:t>
            </a:r>
            <a:r>
              <a:rPr lang="en-US" altLang="zh-CN" sz="2400" b="0" dirty="0" err="1"/>
              <a:t>jdk</a:t>
            </a:r>
            <a:r>
              <a:rPr lang="zh-CN" altLang="zh-CN" sz="2400" b="0" dirty="0"/>
              <a:t>压缩包名称</a:t>
            </a:r>
            <a:r>
              <a:rPr lang="en-US" altLang="zh-CN" sz="2400" b="0" dirty="0"/>
              <a:t>)</a:t>
            </a:r>
          </a:p>
          <a:p>
            <a:r>
              <a:rPr lang="zh-CN" altLang="en-US" sz="2400" b="0" dirty="0"/>
              <a:t>解压到刚建的</a:t>
            </a:r>
            <a:r>
              <a:rPr lang="en-US" altLang="zh-CN" sz="2400" b="0" dirty="0"/>
              <a:t>java </a:t>
            </a:r>
            <a:r>
              <a:rPr lang="zh-CN" altLang="en-US" sz="2400" b="0" dirty="0"/>
              <a:t>文件夹中</a:t>
            </a:r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pPr marL="0" indent="0">
              <a:buNone/>
            </a:pPr>
            <a:endParaRPr lang="zh-CN" altLang="zh-CN" sz="2400" b="0" dirty="0"/>
          </a:p>
          <a:p>
            <a:endParaRPr lang="zh-CN" altLang="zh-CN" sz="2400" b="0" dirty="0"/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28BD4C2-BE7C-4968-A720-366E6AF82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27" y="5602451"/>
            <a:ext cx="8668782" cy="363643"/>
          </a:xfrm>
          <a:prstGeom prst="rect">
            <a:avLst/>
          </a:prstGeom>
        </p:spPr>
      </p:pic>
      <p:sp>
        <p:nvSpPr>
          <p:cNvPr id="7" name="文本框 27">
            <a:extLst>
              <a:ext uri="{FF2B5EF4-FFF2-40B4-BE49-F238E27FC236}">
                <a16:creationId xmlns:a16="http://schemas.microsoft.com/office/drawing/2014/main" id="{1EADF792-B4F1-4E24-83A2-F165C5385A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25">
            <a:extLst>
              <a:ext uri="{FF2B5EF4-FFF2-40B4-BE49-F238E27FC236}">
                <a16:creationId xmlns:a16="http://schemas.microsoft.com/office/drawing/2014/main" id="{A6765244-D3E3-4FBD-AF1F-773430715A2A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993DAE3-E66B-47F5-A3F0-322B2B76B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469" y="3249205"/>
            <a:ext cx="5525438" cy="82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9507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37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dirty="0"/>
              <a:t>修改</a:t>
            </a:r>
            <a:r>
              <a:rPr lang="en-US" altLang="zh-CN" sz="2400" dirty="0"/>
              <a:t>java</a:t>
            </a:r>
            <a:r>
              <a:rPr lang="zh-CN" altLang="en-US" sz="2400" dirty="0"/>
              <a:t>路径</a:t>
            </a:r>
            <a:endParaRPr lang="en-US" altLang="zh-CN" sz="2400" dirty="0"/>
          </a:p>
          <a:p>
            <a:r>
              <a:rPr lang="zh-CN" altLang="en-US" sz="2400" b="0" dirty="0"/>
              <a:t>进入后按小写</a:t>
            </a:r>
            <a:r>
              <a:rPr lang="en-US" altLang="zh-CN" sz="2400" b="0" dirty="0"/>
              <a:t>o</a:t>
            </a:r>
            <a:r>
              <a:rPr lang="zh-CN" altLang="en-US" sz="2400" b="0" dirty="0"/>
              <a:t>，开启编辑模式</a:t>
            </a:r>
            <a:endParaRPr lang="en-US" altLang="zh-CN" sz="2400" b="0" dirty="0"/>
          </a:p>
          <a:p>
            <a:r>
              <a:rPr lang="zh-CN" altLang="en-US" sz="2400" b="0" dirty="0"/>
              <a:t>在末尾添加</a:t>
            </a:r>
            <a:r>
              <a:rPr lang="en-US" altLang="zh-CN" sz="2400" b="0" dirty="0"/>
              <a:t>Java</a:t>
            </a:r>
            <a:r>
              <a:rPr lang="zh-CN" altLang="en-US" sz="2400" b="0" dirty="0"/>
              <a:t>路径</a:t>
            </a:r>
            <a:endParaRPr lang="en-US" altLang="zh-CN" sz="2400" b="0" dirty="0"/>
          </a:p>
          <a:p>
            <a:pPr marL="0" indent="0">
              <a:buNone/>
            </a:pPr>
            <a:r>
              <a:rPr lang="zh-CN" altLang="en-US" sz="2400" b="0" dirty="0"/>
              <a:t>       输入红框内容</a:t>
            </a:r>
            <a:endParaRPr lang="en-US" altLang="zh-CN" sz="2400" b="0" dirty="0"/>
          </a:p>
          <a:p>
            <a:pPr marL="0" indent="0">
              <a:buNone/>
            </a:pPr>
            <a:endParaRPr lang="en-US" altLang="zh-CN" sz="2400" b="0" dirty="0"/>
          </a:p>
          <a:p>
            <a:r>
              <a:rPr lang="zh-CN" altLang="en-US" sz="2400" b="0" dirty="0"/>
              <a:t>完成后按 </a:t>
            </a:r>
            <a:r>
              <a:rPr lang="en-US" altLang="zh-CN" sz="2400" b="0" dirty="0"/>
              <a:t>esc</a:t>
            </a:r>
            <a:r>
              <a:rPr lang="zh-CN" altLang="en-US" sz="2400" b="0" dirty="0"/>
              <a:t>键  </a:t>
            </a:r>
            <a:endParaRPr lang="en-US" altLang="zh-CN" sz="2400" b="0" dirty="0"/>
          </a:p>
          <a:p>
            <a:pPr marL="0" indent="0">
              <a:buNone/>
            </a:pPr>
            <a:r>
              <a:rPr lang="en-US" altLang="zh-CN" sz="2400" b="0" dirty="0"/>
              <a:t>   </a:t>
            </a:r>
            <a:r>
              <a:rPr lang="zh-CN" altLang="en-US" sz="2400" b="0" dirty="0"/>
              <a:t>：</a:t>
            </a:r>
            <a:r>
              <a:rPr lang="en-US" altLang="zh-CN" sz="2400" b="0" dirty="0" err="1"/>
              <a:t>wq</a:t>
            </a:r>
            <a:r>
              <a:rPr lang="en-US" altLang="zh-CN" sz="2400" b="0" dirty="0"/>
              <a:t>   </a:t>
            </a:r>
            <a:r>
              <a:rPr lang="zh-CN" altLang="en-US" sz="2400" b="0" dirty="0"/>
              <a:t>回车保存退出</a:t>
            </a:r>
          </a:p>
          <a:p>
            <a:r>
              <a:rPr lang="zh-CN" altLang="en-US" sz="2400" b="0" dirty="0"/>
              <a:t>刷新路径配置</a:t>
            </a:r>
          </a:p>
          <a:p>
            <a:endParaRPr lang="zh-CN" altLang="en-US" sz="2400" b="0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9D82B33-83C0-4D01-9E69-02E420FDA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894" y="1412776"/>
            <a:ext cx="3773147" cy="23291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64FB80D-7E98-42EB-A241-D7AC7D0D5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8" y="2348880"/>
            <a:ext cx="4647518" cy="382547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3FE27B9-D7F6-4A6E-97B8-2D53D576DF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5013176"/>
            <a:ext cx="3152349" cy="288032"/>
          </a:xfrm>
          <a:prstGeom prst="rect">
            <a:avLst/>
          </a:prstGeom>
        </p:spPr>
      </p:pic>
      <p:sp>
        <p:nvSpPr>
          <p:cNvPr id="7" name="文本框 27">
            <a:extLst>
              <a:ext uri="{FF2B5EF4-FFF2-40B4-BE49-F238E27FC236}">
                <a16:creationId xmlns:a16="http://schemas.microsoft.com/office/drawing/2014/main" id="{219B6BB4-1AF9-40E7-A487-F873CF898C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25">
            <a:extLst>
              <a:ext uri="{FF2B5EF4-FFF2-40B4-BE49-F238E27FC236}">
                <a16:creationId xmlns:a16="http://schemas.microsoft.com/office/drawing/2014/main" id="{634945DF-C7F7-4906-837B-2D7CF60F420B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8754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38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dirty="0"/>
              <a:t>安装</a:t>
            </a:r>
            <a:r>
              <a:rPr lang="en-US" altLang="zh-CN" sz="2400" dirty="0"/>
              <a:t>Scala</a:t>
            </a:r>
          </a:p>
          <a:p>
            <a:r>
              <a:rPr lang="zh-CN" altLang="zh-CN" sz="2400" b="0" dirty="0"/>
              <a:t>解压</a:t>
            </a:r>
            <a:r>
              <a:rPr lang="en-US" altLang="zh-CN" sz="2400" b="0" dirty="0" err="1"/>
              <a:t>tgz</a:t>
            </a:r>
            <a:r>
              <a:rPr lang="zh-CN" altLang="zh-CN" sz="2400" b="0" dirty="0"/>
              <a:t>文件到</a:t>
            </a:r>
            <a:r>
              <a:rPr lang="en-US" altLang="zh-CN" sz="2400" b="0" dirty="0"/>
              <a:t>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</a:t>
            </a:r>
            <a:r>
              <a:rPr lang="zh-CN" altLang="zh-CN" sz="2400" b="0" dirty="0"/>
              <a:t>目录</a:t>
            </a:r>
            <a:endParaRPr lang="en-US" altLang="zh-CN" sz="2400" b="0" dirty="0"/>
          </a:p>
          <a:p>
            <a:r>
              <a:rPr lang="en-US" altLang="zh-CN" sz="2400" b="0" dirty="0"/>
              <a:t>$ cd /home/tank</a:t>
            </a:r>
          </a:p>
          <a:p>
            <a:r>
              <a:rPr lang="en-US" altLang="zh-CN" sz="2400" b="0" dirty="0"/>
              <a:t>$</a:t>
            </a:r>
            <a:r>
              <a:rPr lang="pt-BR" altLang="zh-CN" sz="2400" b="0" dirty="0"/>
              <a:t> sudo tar -zxvf scala-2.11.8.tgz -C /usr/local</a:t>
            </a:r>
          </a:p>
          <a:p>
            <a:pPr marL="0" indent="0">
              <a:buNone/>
            </a:pPr>
            <a:endParaRPr lang="zh-CN" altLang="zh-CN" sz="2400" b="0" dirty="0"/>
          </a:p>
          <a:p>
            <a:r>
              <a:rPr lang="zh-CN" altLang="zh-CN" sz="2400" b="0" dirty="0"/>
              <a:t>修改文件夹名称</a:t>
            </a:r>
            <a:r>
              <a:rPr lang="zh-CN" altLang="en-US" sz="2400" b="0" dirty="0"/>
              <a:t>为</a:t>
            </a:r>
            <a:r>
              <a:rPr lang="en-US" altLang="zh-CN" sz="2400" b="0" dirty="0" err="1"/>
              <a:t>scala</a:t>
            </a:r>
            <a:endParaRPr lang="en-US" altLang="zh-CN" sz="2400" b="0" dirty="0"/>
          </a:p>
          <a:p>
            <a:r>
              <a:rPr lang="en-US" altLang="zh-CN" sz="2400" b="0" dirty="0"/>
              <a:t>$cd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</a:t>
            </a:r>
          </a:p>
          <a:p>
            <a:r>
              <a:rPr lang="en-US" altLang="zh-CN" sz="2400" b="0" dirty="0"/>
              <a:t>$ </a:t>
            </a:r>
            <a:r>
              <a:rPr lang="en-US" altLang="zh-CN" sz="2400" b="0" dirty="0" err="1"/>
              <a:t>sudo</a:t>
            </a:r>
            <a:r>
              <a:rPr lang="en-US" altLang="zh-CN" sz="2400" b="0" dirty="0"/>
              <a:t> mv ./scala-2.11.8  ./</a:t>
            </a:r>
            <a:r>
              <a:rPr lang="en-US" altLang="zh-CN" sz="2400" b="0" dirty="0" err="1"/>
              <a:t>scala</a:t>
            </a:r>
            <a:endParaRPr lang="en-US" altLang="zh-CN" sz="2400" b="0" dirty="0"/>
          </a:p>
          <a:p>
            <a:endParaRPr lang="zh-CN" altLang="zh-CN" sz="2400" b="0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22EC9A4-4274-4276-BF58-11B2AEA30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593" y="3173624"/>
            <a:ext cx="7197190" cy="340758"/>
          </a:xfrm>
          <a:prstGeom prst="rect">
            <a:avLst/>
          </a:prstGeom>
        </p:spPr>
      </p:pic>
      <p:sp>
        <p:nvSpPr>
          <p:cNvPr id="7" name="文本框 27">
            <a:extLst>
              <a:ext uri="{FF2B5EF4-FFF2-40B4-BE49-F238E27FC236}">
                <a16:creationId xmlns:a16="http://schemas.microsoft.com/office/drawing/2014/main" id="{354B3D4B-0764-4EB6-8603-C81EDC56C4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25">
            <a:extLst>
              <a:ext uri="{FF2B5EF4-FFF2-40B4-BE49-F238E27FC236}">
                <a16:creationId xmlns:a16="http://schemas.microsoft.com/office/drawing/2014/main" id="{7E242E9A-6232-4478-B426-5C71C9D13CCD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DA048E9-08A6-42BC-8C2B-04896B190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593" y="5229200"/>
            <a:ext cx="7262037" cy="34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5591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39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dirty="0"/>
              <a:t>添加</a:t>
            </a:r>
            <a:r>
              <a:rPr lang="en-US" altLang="zh-CN" sz="2400" dirty="0"/>
              <a:t>SCALA</a:t>
            </a:r>
            <a:r>
              <a:rPr lang="zh-CN" altLang="en-US" sz="2400" dirty="0"/>
              <a:t>环境变量</a:t>
            </a:r>
            <a:endParaRPr lang="en-US" altLang="zh-CN" sz="2400" dirty="0"/>
          </a:p>
          <a:p>
            <a:endParaRPr lang="en-US" altLang="zh-CN" sz="2400" b="0" dirty="0"/>
          </a:p>
          <a:p>
            <a:r>
              <a:rPr lang="zh-CN" altLang="en-US" sz="2400" b="0" dirty="0"/>
              <a:t>在文件末尾加上如下内容</a:t>
            </a:r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r>
              <a:rPr lang="en-US" altLang="zh-CN" sz="2400" b="0" dirty="0"/>
              <a:t>esc</a:t>
            </a:r>
            <a:r>
              <a:rPr lang="zh-CN" altLang="en-US" sz="2400" b="0" dirty="0"/>
              <a:t>键 </a:t>
            </a:r>
            <a:r>
              <a:rPr lang="en-US" altLang="zh-CN" sz="2400" b="0" dirty="0"/>
              <a:t>:</a:t>
            </a:r>
            <a:r>
              <a:rPr lang="en-US" altLang="zh-CN" sz="2400" b="0" dirty="0" err="1"/>
              <a:t>wq</a:t>
            </a:r>
            <a:r>
              <a:rPr lang="en-US" altLang="zh-CN" sz="2400" b="0" dirty="0"/>
              <a:t> </a:t>
            </a:r>
            <a:r>
              <a:rPr lang="zh-CN" altLang="en-US" sz="2400" b="0" dirty="0"/>
              <a:t>保存退出</a:t>
            </a:r>
          </a:p>
          <a:p>
            <a:r>
              <a:rPr lang="zh-CN" altLang="en-US" sz="2400" b="0" dirty="0"/>
              <a:t>刷新配置</a:t>
            </a:r>
          </a:p>
          <a:p>
            <a:endParaRPr lang="zh-CN" altLang="en-US" sz="2400" b="0" dirty="0"/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DC9497-0B7B-4FC7-BD76-D648EB83A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259" y="1799883"/>
            <a:ext cx="5365300" cy="33119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A4D5EAF-FA13-4B7F-A2ED-F25A94954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349" y="2852936"/>
            <a:ext cx="5365301" cy="57606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2D0F0DF-2A69-40C5-A87B-DC15C70EA7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9350" y="4549646"/>
            <a:ext cx="5365299" cy="331192"/>
          </a:xfrm>
          <a:prstGeom prst="rect">
            <a:avLst/>
          </a:prstGeom>
        </p:spPr>
      </p:pic>
      <p:sp>
        <p:nvSpPr>
          <p:cNvPr id="7" name="文本框 27">
            <a:extLst>
              <a:ext uri="{FF2B5EF4-FFF2-40B4-BE49-F238E27FC236}">
                <a16:creationId xmlns:a16="http://schemas.microsoft.com/office/drawing/2014/main" id="{DD0AEC22-B76E-4233-B81F-FAD89A6AFD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25">
            <a:extLst>
              <a:ext uri="{FF2B5EF4-FFF2-40B4-BE49-F238E27FC236}">
                <a16:creationId xmlns:a16="http://schemas.microsoft.com/office/drawing/2014/main" id="{621FA5D3-2A74-41B0-B604-4465C5C01618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731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C1F3A31-96EF-4E51-8885-CF82361E418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6CD7A9-07BF-48A4-8595-85F3A0C95E5B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en-US" altLang="zh-CN" dirty="0" err="1"/>
              <a:t>Vmware</a:t>
            </a:r>
            <a:r>
              <a:rPr lang="en-US" altLang="zh-CN" dirty="0"/>
              <a:t> Workstation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双击运行</a:t>
            </a:r>
            <a:r>
              <a:rPr lang="en-US" altLang="zh-CN" sz="2400" b="0" dirty="0"/>
              <a:t>VMware-workstation-full-10.0.2.exe</a:t>
            </a:r>
          </a:p>
          <a:p>
            <a:r>
              <a:rPr lang="zh-CN" altLang="en-US" sz="2400" b="0" dirty="0"/>
              <a:t>安装 </a:t>
            </a:r>
            <a:r>
              <a:rPr lang="en-US" altLang="zh-CN" sz="2400" b="0" dirty="0" err="1"/>
              <a:t>vmware</a:t>
            </a:r>
            <a:r>
              <a:rPr lang="en-US" altLang="zh-CN" sz="2400" b="0" dirty="0"/>
              <a:t> workstation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C0F3026-D815-4EBF-863C-32E32092F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391105"/>
            <a:ext cx="4928682" cy="4424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CB3F7DD-CD7D-46EA-BD9F-5586CF36F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8" y="2938354"/>
            <a:ext cx="4517528" cy="3450635"/>
          </a:xfrm>
          <a:prstGeom prst="rect">
            <a:avLst/>
          </a:prstGeom>
        </p:spPr>
      </p:pic>
      <p:sp>
        <p:nvSpPr>
          <p:cNvPr id="6" name="矩形 25">
            <a:extLst>
              <a:ext uri="{FF2B5EF4-FFF2-40B4-BE49-F238E27FC236}">
                <a16:creationId xmlns:a16="http://schemas.microsoft.com/office/drawing/2014/main" id="{E42FCEE5-61C3-49BE-B817-00432167BFF9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27">
            <a:extLst>
              <a:ext uri="{FF2B5EF4-FFF2-40B4-BE49-F238E27FC236}">
                <a16:creationId xmlns:a16="http://schemas.microsoft.com/office/drawing/2014/main" id="{67C9BE63-D6AF-498D-8866-66D01C7B5F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11708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40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dirty="0"/>
              <a:t>安装</a:t>
            </a:r>
            <a:r>
              <a:rPr lang="en-US" altLang="zh-CN" sz="2400" dirty="0"/>
              <a:t>Hadoop</a:t>
            </a:r>
          </a:p>
          <a:p>
            <a:r>
              <a:rPr lang="zh-CN" altLang="zh-CN" sz="2400" b="0" dirty="0"/>
              <a:t>解压包</a:t>
            </a:r>
            <a:r>
              <a:rPr lang="en-US" altLang="zh-CN" sz="2400" b="0" dirty="0"/>
              <a:t>hadoop-2.9.0.tar.gz</a:t>
            </a:r>
            <a:r>
              <a:rPr lang="zh-CN" altLang="zh-CN" sz="2400" b="0" dirty="0"/>
              <a:t>，</a:t>
            </a:r>
            <a:r>
              <a:rPr lang="zh-CN" altLang="en-US" sz="2400" b="0" dirty="0"/>
              <a:t>并</a:t>
            </a:r>
            <a:r>
              <a:rPr lang="zh-CN" altLang="zh-CN" sz="2400" b="0" dirty="0"/>
              <a:t>移动到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 </a:t>
            </a:r>
            <a:r>
              <a:rPr lang="zh-CN" altLang="zh-CN" sz="2400" b="0" dirty="0"/>
              <a:t>目录下</a:t>
            </a:r>
            <a:endParaRPr lang="en-US" altLang="zh-CN" sz="2400" b="0" dirty="0"/>
          </a:p>
          <a:p>
            <a:r>
              <a:rPr lang="zh-CN" altLang="zh-CN" sz="2400" b="0" dirty="0"/>
              <a:t>命令如下：</a:t>
            </a:r>
            <a:endParaRPr lang="en-US" altLang="zh-CN" sz="2400" b="0" dirty="0"/>
          </a:p>
          <a:p>
            <a:r>
              <a:rPr lang="en-US" altLang="zh-CN" sz="2400" b="0" dirty="0"/>
              <a:t>$ cd /home/tank</a:t>
            </a:r>
          </a:p>
          <a:p>
            <a:r>
              <a:rPr lang="en-US" altLang="zh-CN" sz="2400" b="0" dirty="0"/>
              <a:t>$ </a:t>
            </a:r>
            <a:r>
              <a:rPr lang="en-US" altLang="zh-CN" sz="2400" b="0" dirty="0" err="1"/>
              <a:t>sudo</a:t>
            </a:r>
            <a:r>
              <a:rPr lang="en-US" altLang="zh-CN" sz="2400" b="0" dirty="0"/>
              <a:t> tar –</a:t>
            </a:r>
            <a:r>
              <a:rPr lang="en-US" altLang="zh-CN" sz="2400" b="0" dirty="0" err="1"/>
              <a:t>zxvf</a:t>
            </a:r>
            <a:r>
              <a:rPr lang="en-US" altLang="zh-CN" sz="2400" b="0" dirty="0"/>
              <a:t> hadoop-2.9.0.tar.gz –C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</a:t>
            </a:r>
          </a:p>
          <a:p>
            <a:r>
              <a:rPr lang="en-US" altLang="zh-CN" sz="2400" b="0" dirty="0"/>
              <a:t>$ cd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</a:t>
            </a:r>
          </a:p>
          <a:p>
            <a:r>
              <a:rPr lang="zh-CN" altLang="en-US" sz="2400" b="0" dirty="0"/>
              <a:t>改文件夹名为</a:t>
            </a:r>
            <a:r>
              <a:rPr lang="en-US" altLang="zh-CN" sz="2400" b="0" dirty="0" err="1"/>
              <a:t>hadoop</a:t>
            </a:r>
            <a:endParaRPr lang="en-US" altLang="zh-CN" sz="2400" b="0" dirty="0"/>
          </a:p>
          <a:p>
            <a:r>
              <a:rPr lang="en-US" altLang="zh-CN" sz="2400" b="0" dirty="0"/>
              <a:t>$ </a:t>
            </a:r>
            <a:r>
              <a:rPr lang="en-US" altLang="zh-CN" sz="2400" b="0" dirty="0" err="1"/>
              <a:t>sudo</a:t>
            </a:r>
            <a:r>
              <a:rPr lang="en-US" altLang="zh-CN" sz="2400" b="0" dirty="0"/>
              <a:t>  mv ./hadoop-2.9.0 ./</a:t>
            </a:r>
            <a:r>
              <a:rPr lang="en-US" altLang="zh-CN" sz="2400" b="0" dirty="0" err="1"/>
              <a:t>hadoop</a:t>
            </a:r>
            <a:endParaRPr lang="en-US" altLang="zh-CN" sz="2400" b="0" dirty="0"/>
          </a:p>
          <a:p>
            <a:pPr marL="0" indent="0">
              <a:buNone/>
            </a:pPr>
            <a:endParaRPr lang="en-US" altLang="zh-CN" sz="2400" b="0" dirty="0"/>
          </a:p>
          <a:p>
            <a:endParaRPr lang="en-US" altLang="zh-CN" sz="2400" b="0" dirty="0"/>
          </a:p>
          <a:p>
            <a:endParaRPr lang="zh-CN" altLang="en-US" sz="2400" b="0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3DA1EA-635B-48E7-B24F-91C086939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74" y="5116738"/>
            <a:ext cx="7560163" cy="3667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DD214EE-2C00-40F6-A5C1-ED182E9D6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18" y="5805264"/>
            <a:ext cx="7560163" cy="366725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DFBAD748-AC8D-4EAF-B0F0-58DEB57C38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5698B460-5E6F-4609-B367-8CD1DE2523D3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1280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41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dirty="0"/>
              <a:t>添加</a:t>
            </a:r>
            <a:r>
              <a:rPr lang="en-US" altLang="zh-CN" sz="2400" dirty="0" err="1"/>
              <a:t>hadoop</a:t>
            </a:r>
            <a:r>
              <a:rPr lang="zh-CN" altLang="en-US" sz="2400" dirty="0"/>
              <a:t>路径</a:t>
            </a:r>
            <a:endParaRPr lang="en-US" altLang="zh-CN" sz="2400" dirty="0"/>
          </a:p>
          <a:p>
            <a:r>
              <a:rPr lang="zh-CN" altLang="en-US" sz="2400" b="0" dirty="0"/>
              <a:t>修改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/profile</a:t>
            </a:r>
            <a:r>
              <a:rPr lang="zh-CN" altLang="en-US" sz="2400" b="0" dirty="0"/>
              <a:t>，增加如下内容：</a:t>
            </a:r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r>
              <a:rPr lang="en-US" altLang="zh-CN" sz="2400" b="0" dirty="0"/>
              <a:t>Esc </a:t>
            </a:r>
            <a:r>
              <a:rPr lang="zh-CN" altLang="en-US" sz="2400" b="0" dirty="0"/>
              <a:t>键</a:t>
            </a:r>
            <a:r>
              <a:rPr lang="en-US" altLang="zh-CN" sz="2400" b="0" dirty="0"/>
              <a:t>:</a:t>
            </a:r>
            <a:r>
              <a:rPr lang="en-US" altLang="zh-CN" sz="2400" b="0" dirty="0" err="1"/>
              <a:t>wq</a:t>
            </a:r>
            <a:r>
              <a:rPr lang="en-US" altLang="zh-CN" sz="2400" b="0" dirty="0"/>
              <a:t> </a:t>
            </a:r>
            <a:r>
              <a:rPr lang="zh-CN" altLang="en-US" sz="2400" b="0" dirty="0"/>
              <a:t>回车保存退出</a:t>
            </a:r>
          </a:p>
          <a:p>
            <a:r>
              <a:rPr lang="zh-CN" altLang="en-US" sz="2400" b="0" dirty="0"/>
              <a:t>修改完后执行 </a:t>
            </a:r>
            <a:r>
              <a:rPr lang="en-US" altLang="zh-CN" sz="2400" b="0" dirty="0"/>
              <a:t>$ source 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/profile</a:t>
            </a:r>
            <a:endParaRPr lang="zh-CN" altLang="en-US" sz="2400" b="0" dirty="0"/>
          </a:p>
          <a:p>
            <a:endParaRPr lang="zh-CN" altLang="en-US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4148A88-3F89-447D-ACCF-95A940C08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80" y="2276872"/>
            <a:ext cx="8532440" cy="648072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B26DE09F-5F76-4D50-91CF-22E0D0DAB6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A06766F6-2642-4CE6-9857-5E990C479533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12592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42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b="0" dirty="0"/>
              <a:t>修改</a:t>
            </a:r>
            <a:r>
              <a:rPr lang="en-US" altLang="zh-CN" sz="2400" b="0" dirty="0"/>
              <a:t>HADOOP-HOME /etc/hadoop/hadoop-env.sh</a:t>
            </a:r>
          </a:p>
          <a:p>
            <a:r>
              <a:rPr lang="en-US" altLang="zh-CN" sz="2400" b="0" dirty="0"/>
              <a:t>$ cd /usr/local/hadoop/etc/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</a:p>
          <a:p>
            <a:r>
              <a:rPr lang="en-US" altLang="zh-CN" sz="2400" b="0" dirty="0"/>
              <a:t>$ vim hadoop-env.sh</a:t>
            </a:r>
          </a:p>
          <a:p>
            <a:r>
              <a:rPr lang="zh-CN" altLang="en-US" sz="2400" b="0" dirty="0"/>
              <a:t>修改</a:t>
            </a:r>
            <a:r>
              <a:rPr lang="en-US" altLang="zh-CN" sz="2400" b="0" dirty="0"/>
              <a:t>JAVA_HOME </a:t>
            </a:r>
            <a:r>
              <a:rPr lang="zh-CN" altLang="en-US" sz="2400" b="0" dirty="0"/>
              <a:t>如下</a:t>
            </a:r>
            <a:endParaRPr lang="en-US" altLang="zh-CN" sz="2400" b="0" dirty="0"/>
          </a:p>
          <a:p>
            <a:endParaRPr lang="zh-CN" altLang="en-US" sz="2400" b="0" dirty="0"/>
          </a:p>
          <a:p>
            <a:r>
              <a:rPr lang="en-US" altLang="zh-CN" sz="2400" b="0" dirty="0"/>
              <a:t>Esc </a:t>
            </a:r>
            <a:r>
              <a:rPr lang="zh-CN" altLang="en-US" sz="2400" b="0" dirty="0"/>
              <a:t>键</a:t>
            </a:r>
            <a:r>
              <a:rPr lang="en-US" altLang="zh-CN" sz="2400" b="0" dirty="0"/>
              <a:t>:</a:t>
            </a:r>
            <a:r>
              <a:rPr lang="en-US" altLang="zh-CN" sz="2400" b="0" dirty="0" err="1"/>
              <a:t>wq</a:t>
            </a:r>
            <a:r>
              <a:rPr lang="en-US" altLang="zh-CN" sz="2400" b="0" dirty="0"/>
              <a:t> </a:t>
            </a:r>
            <a:r>
              <a:rPr lang="zh-CN" altLang="en-US" sz="2400" b="0" dirty="0"/>
              <a:t>回车  保存退出</a:t>
            </a:r>
            <a:endParaRPr lang="en-US" altLang="zh-CN" sz="2400" b="0" dirty="0"/>
          </a:p>
          <a:p>
            <a:r>
              <a:rPr lang="zh-CN" altLang="en-US" sz="2400" b="0" dirty="0"/>
              <a:t>修改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/slaves</a:t>
            </a:r>
          </a:p>
          <a:p>
            <a:r>
              <a:rPr lang="zh-CN" altLang="en-US" sz="2400" b="0" dirty="0"/>
              <a:t>将原来的</a:t>
            </a:r>
            <a:r>
              <a:rPr lang="en-US" altLang="zh-CN" sz="2400" b="0" dirty="0"/>
              <a:t>localhost</a:t>
            </a:r>
            <a:r>
              <a:rPr lang="zh-CN" altLang="en-US" sz="2400" b="0" dirty="0"/>
              <a:t>删除，改成如下内容：</a:t>
            </a:r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r>
              <a:rPr lang="en-US" altLang="zh-CN" sz="2400" b="0" dirty="0"/>
              <a:t>Esc </a:t>
            </a:r>
            <a:r>
              <a:rPr lang="zh-CN" altLang="zh-CN" sz="2400" b="0" dirty="0"/>
              <a:t>键</a:t>
            </a:r>
            <a:r>
              <a:rPr lang="en-US" altLang="zh-CN" sz="2400" b="0" dirty="0"/>
              <a:t>:</a:t>
            </a:r>
            <a:r>
              <a:rPr lang="en-US" altLang="zh-CN" sz="2400" b="0" dirty="0" err="1"/>
              <a:t>wq</a:t>
            </a:r>
            <a:r>
              <a:rPr lang="en-US" altLang="zh-CN" sz="2400" b="0" dirty="0"/>
              <a:t> </a:t>
            </a:r>
            <a:r>
              <a:rPr lang="zh-CN" altLang="zh-CN" sz="2400" b="0" dirty="0"/>
              <a:t>回车保存退出</a:t>
            </a:r>
          </a:p>
          <a:p>
            <a:pPr marL="0" indent="0">
              <a:buNone/>
            </a:pPr>
            <a:endParaRPr lang="en-US" altLang="zh-CN" sz="2400" b="0" dirty="0"/>
          </a:p>
          <a:p>
            <a:endParaRPr lang="zh-CN" altLang="en-US" sz="2400" b="0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7AD7C8D-A81A-4115-8FFB-8E053252E1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43608" y="3140968"/>
            <a:ext cx="7165590" cy="36933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3217191-7727-44E5-8852-0278CA796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420" y="5013176"/>
            <a:ext cx="6195536" cy="595724"/>
          </a:xfrm>
          <a:prstGeom prst="rect">
            <a:avLst/>
          </a:prstGeom>
        </p:spPr>
      </p:pic>
      <p:sp>
        <p:nvSpPr>
          <p:cNvPr id="7" name="文本框 27">
            <a:extLst>
              <a:ext uri="{FF2B5EF4-FFF2-40B4-BE49-F238E27FC236}">
                <a16:creationId xmlns:a16="http://schemas.microsoft.com/office/drawing/2014/main" id="{20B51F2A-8661-45E2-A0DD-922BBF7EC6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25">
            <a:extLst>
              <a:ext uri="{FF2B5EF4-FFF2-40B4-BE49-F238E27FC236}">
                <a16:creationId xmlns:a16="http://schemas.microsoft.com/office/drawing/2014/main" id="{8288A5B3-CAD7-4AC2-8076-79A61B79AD49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2098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43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b="0" dirty="0"/>
              <a:t>在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  <a:r>
              <a:rPr lang="en-US" altLang="zh-CN" sz="2400" b="0" dirty="0" err="1"/>
              <a:t>hadoop</a:t>
            </a:r>
            <a:r>
              <a:rPr lang="zh-CN" altLang="en-US" sz="2400" b="0" dirty="0"/>
              <a:t>目录下新建如下目录</a:t>
            </a:r>
            <a:endParaRPr lang="en-US" altLang="zh-CN" sz="2400" b="0" dirty="0"/>
          </a:p>
          <a:p>
            <a:pPr marL="0" indent="0">
              <a:buNone/>
            </a:pPr>
            <a:r>
              <a:rPr lang="en-US" altLang="zh-CN" sz="2400" b="0" dirty="0"/>
              <a:t>  $ cd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</a:t>
            </a:r>
            <a:endParaRPr lang="zh-CN" altLang="en-US" sz="2400" b="0" dirty="0"/>
          </a:p>
          <a:p>
            <a:pPr marL="0" indent="0">
              <a:buNone/>
            </a:pPr>
            <a:r>
              <a:rPr lang="en-US" altLang="zh-CN" sz="2400" b="0" dirty="0"/>
              <a:t>  $ </a:t>
            </a:r>
            <a:r>
              <a:rPr lang="en-US" altLang="zh-CN" sz="2400" b="0" dirty="0" err="1"/>
              <a:t>mkdir</a:t>
            </a:r>
            <a:r>
              <a:rPr lang="en-US" altLang="zh-CN" sz="2400" b="0" dirty="0"/>
              <a:t> /</a:t>
            </a:r>
            <a:r>
              <a:rPr lang="en-US" altLang="zh-CN" sz="2400" b="0" dirty="0" err="1"/>
              <a:t>dfs</a:t>
            </a:r>
            <a:endParaRPr lang="en-US" altLang="zh-CN" sz="2400" b="0" dirty="0"/>
          </a:p>
          <a:p>
            <a:pPr marL="0" indent="0">
              <a:buNone/>
            </a:pPr>
            <a:r>
              <a:rPr lang="en-US" altLang="zh-CN" sz="2400" b="0" dirty="0"/>
              <a:t>  $ </a:t>
            </a:r>
            <a:r>
              <a:rPr lang="en-US" altLang="zh-CN" sz="2400" b="0" dirty="0" err="1"/>
              <a:t>mkdir</a:t>
            </a:r>
            <a:r>
              <a:rPr lang="en-US" altLang="zh-CN" sz="2400" b="0" dirty="0"/>
              <a:t> /</a:t>
            </a:r>
            <a:r>
              <a:rPr lang="en-US" altLang="zh-CN" sz="2400" b="0" dirty="0" err="1"/>
              <a:t>dfs</a:t>
            </a:r>
            <a:r>
              <a:rPr lang="en-US" altLang="zh-CN" sz="2400" b="0" dirty="0"/>
              <a:t>/name</a:t>
            </a:r>
          </a:p>
          <a:p>
            <a:pPr marL="0" indent="0">
              <a:buNone/>
            </a:pPr>
            <a:r>
              <a:rPr lang="en-US" altLang="zh-CN" sz="2400" b="0" dirty="0"/>
              <a:t>  $ </a:t>
            </a:r>
            <a:r>
              <a:rPr lang="en-US" altLang="zh-CN" sz="2400" b="0" dirty="0" err="1"/>
              <a:t>mkdir</a:t>
            </a:r>
            <a:r>
              <a:rPr lang="en-US" altLang="zh-CN" sz="2400" b="0" dirty="0"/>
              <a:t> /</a:t>
            </a:r>
            <a:r>
              <a:rPr lang="en-US" altLang="zh-CN" sz="2400" b="0" dirty="0" err="1"/>
              <a:t>dfs</a:t>
            </a:r>
            <a:r>
              <a:rPr lang="en-US" altLang="zh-CN" sz="2400" b="0" dirty="0"/>
              <a:t>/data</a:t>
            </a:r>
          </a:p>
          <a:p>
            <a:pPr marL="0" indent="0">
              <a:buNone/>
            </a:pPr>
            <a:r>
              <a:rPr lang="en-US" altLang="zh-CN" sz="2400" b="0" dirty="0"/>
              <a:t>  $ </a:t>
            </a:r>
            <a:r>
              <a:rPr lang="en-US" altLang="zh-CN" sz="2400" b="0" dirty="0" err="1"/>
              <a:t>mkdir</a:t>
            </a:r>
            <a:r>
              <a:rPr lang="en-US" altLang="zh-CN" sz="2400" b="0" dirty="0"/>
              <a:t> /</a:t>
            </a:r>
            <a:r>
              <a:rPr lang="en-US" altLang="zh-CN" sz="2400" b="0" dirty="0" err="1"/>
              <a:t>tmp</a:t>
            </a:r>
            <a:br>
              <a:rPr lang="en-US" altLang="zh-CN" sz="2400" b="0" dirty="0"/>
            </a:br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pPr marL="0" indent="0">
              <a:buNone/>
            </a:pPr>
            <a:endParaRPr lang="en-US" altLang="zh-CN" sz="2400" b="0" dirty="0"/>
          </a:p>
          <a:p>
            <a:r>
              <a:rPr lang="zh-CN" altLang="en-US" sz="2400" b="0" dirty="0"/>
              <a:t>注：若报错无权限，前面加</a:t>
            </a:r>
            <a:r>
              <a:rPr lang="en-US" altLang="zh-CN" sz="2400" b="0" dirty="0" err="1"/>
              <a:t>sudo</a:t>
            </a:r>
            <a:endParaRPr lang="en-US" altLang="zh-CN" sz="2400" b="0" dirty="0"/>
          </a:p>
          <a:p>
            <a:endParaRPr lang="zh-CN" altLang="en-US" dirty="0"/>
          </a:p>
        </p:txBody>
      </p:sp>
      <p:sp>
        <p:nvSpPr>
          <p:cNvPr id="4" name="文本框 27">
            <a:extLst>
              <a:ext uri="{FF2B5EF4-FFF2-40B4-BE49-F238E27FC236}">
                <a16:creationId xmlns:a16="http://schemas.microsoft.com/office/drawing/2014/main" id="{B3AF8AC0-DF8E-4D02-9586-D31D837E53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25">
            <a:extLst>
              <a:ext uri="{FF2B5EF4-FFF2-40B4-BE49-F238E27FC236}">
                <a16:creationId xmlns:a16="http://schemas.microsoft.com/office/drawing/2014/main" id="{A9206535-83F4-41F8-8802-B58953B799D6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3375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44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b="0" dirty="0"/>
              <a:t>修改</a:t>
            </a:r>
            <a:r>
              <a:rPr lang="en-US" altLang="zh-CN" sz="2400" b="0" dirty="0"/>
              <a:t>HADOOP_HOME/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/core-site.xml</a:t>
            </a:r>
          </a:p>
          <a:p>
            <a:r>
              <a:rPr lang="en-US" altLang="zh-CN" sz="2400" b="0" dirty="0"/>
              <a:t>$ cd  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</a:p>
          <a:p>
            <a:r>
              <a:rPr lang="en-US" altLang="zh-CN" sz="2400" b="0" dirty="0"/>
              <a:t>$ vim core-site.xml</a:t>
            </a:r>
          </a:p>
          <a:p>
            <a:r>
              <a:rPr lang="en-US" altLang="zh-CN" sz="2400" b="0" dirty="0"/>
              <a:t>Esc </a:t>
            </a:r>
            <a:r>
              <a:rPr lang="zh-CN" altLang="en-US" sz="2400" b="0" dirty="0"/>
              <a:t>键</a:t>
            </a:r>
            <a:r>
              <a:rPr lang="en-US" altLang="zh-CN" sz="2400" b="0" dirty="0"/>
              <a:t>:</a:t>
            </a:r>
            <a:r>
              <a:rPr lang="en-US" altLang="zh-CN" sz="2400" b="0" dirty="0" err="1"/>
              <a:t>wq</a:t>
            </a:r>
            <a:r>
              <a:rPr lang="en-US" altLang="zh-CN" sz="2400" b="0" dirty="0"/>
              <a:t> </a:t>
            </a:r>
            <a:r>
              <a:rPr lang="zh-CN" altLang="en-US" sz="2400" b="0" dirty="0"/>
              <a:t>回车保存退出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752DEB-4E41-47CD-AFBA-CEAB40AC6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121" y="3077366"/>
            <a:ext cx="6683757" cy="3384376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F2B161E3-8EB5-4717-95A5-13112BF023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CB5745B9-420E-42C6-BB39-5C7042A08E40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3055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45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b="0" dirty="0"/>
              <a:t>修改</a:t>
            </a:r>
            <a:r>
              <a:rPr lang="en-US" altLang="zh-CN" sz="2400" b="0" dirty="0"/>
              <a:t>HADOOP_HOME 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/hdfs-site.xml</a:t>
            </a:r>
          </a:p>
          <a:p>
            <a:r>
              <a:rPr lang="en-US" altLang="zh-CN" sz="2400" b="0" dirty="0"/>
              <a:t> $ cd  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</a:p>
          <a:p>
            <a:r>
              <a:rPr lang="en-US" altLang="zh-CN" sz="2400" b="0" dirty="0"/>
              <a:t> $ vim core-site.xml</a:t>
            </a:r>
          </a:p>
          <a:p>
            <a:r>
              <a:rPr lang="en-US" altLang="zh-CN" sz="2400" b="0" dirty="0"/>
              <a:t>Esc </a:t>
            </a:r>
            <a:r>
              <a:rPr lang="zh-CN" altLang="en-US" sz="2400" b="0" dirty="0"/>
              <a:t>键</a:t>
            </a:r>
            <a:r>
              <a:rPr lang="en-US" altLang="zh-CN" sz="2400" b="0" dirty="0"/>
              <a:t>:</a:t>
            </a:r>
            <a:r>
              <a:rPr lang="en-US" altLang="zh-CN" sz="2400" b="0" dirty="0" err="1"/>
              <a:t>wq</a:t>
            </a:r>
            <a:r>
              <a:rPr lang="en-US" altLang="zh-CN" sz="2400" b="0" dirty="0"/>
              <a:t> </a:t>
            </a:r>
            <a:r>
              <a:rPr lang="zh-CN" altLang="en-US" sz="2400" b="0" dirty="0"/>
              <a:t>回车保存退出</a:t>
            </a:r>
            <a:endParaRPr lang="en-US" altLang="zh-CN" sz="2400" b="0" dirty="0"/>
          </a:p>
          <a:p>
            <a:endParaRPr lang="zh-CN" altLang="en-US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9EDA4C-EEBE-4DA6-A80E-AA500B8C0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288" y="3062042"/>
            <a:ext cx="4665424" cy="3431748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E919B0B7-8225-47E6-8BED-90E76F98F6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5A5C80C3-7C01-435C-A84F-576B607E8DC7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0529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46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b="0" dirty="0"/>
              <a:t>修改</a:t>
            </a:r>
            <a:r>
              <a:rPr lang="en-US" altLang="zh-CN" sz="2400" b="0" dirty="0"/>
              <a:t>HADOOP_HOME 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 mapred-site.xml </a:t>
            </a:r>
          </a:p>
          <a:p>
            <a:r>
              <a:rPr lang="en-US" altLang="zh-CN" sz="2400" b="0" dirty="0"/>
              <a:t> $ cd  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</a:p>
          <a:p>
            <a:r>
              <a:rPr lang="en-US" altLang="zh-CN" sz="2400" b="0" dirty="0"/>
              <a:t> $ </a:t>
            </a:r>
            <a:r>
              <a:rPr lang="en-US" altLang="zh-CN" sz="2400" b="0" dirty="0" err="1"/>
              <a:t>cp</a:t>
            </a:r>
            <a:r>
              <a:rPr lang="en-US" altLang="zh-CN" sz="2400" b="0" dirty="0"/>
              <a:t> </a:t>
            </a:r>
            <a:r>
              <a:rPr lang="en-US" altLang="zh-CN" sz="2400" b="0" dirty="0" err="1"/>
              <a:t>mapred-site.xml.template</a:t>
            </a:r>
            <a:r>
              <a:rPr lang="en-US" altLang="zh-CN" sz="2400" b="0" dirty="0"/>
              <a:t> mapred-site.xml </a:t>
            </a:r>
            <a:endParaRPr lang="zh-CN" altLang="en-US" sz="2400" b="0" dirty="0"/>
          </a:p>
          <a:p>
            <a:r>
              <a:rPr lang="en-US" altLang="zh-CN" sz="2400" b="0" dirty="0"/>
              <a:t> $ vim mapred-site.xml</a:t>
            </a:r>
          </a:p>
          <a:p>
            <a:r>
              <a:rPr lang="en-US" altLang="zh-CN" sz="2400" b="0" dirty="0"/>
              <a:t>Esc </a:t>
            </a:r>
            <a:r>
              <a:rPr lang="zh-CN" altLang="en-US" sz="2400" b="0" dirty="0"/>
              <a:t>键</a:t>
            </a:r>
            <a:r>
              <a:rPr lang="en-US" altLang="zh-CN" sz="2400" b="0" dirty="0"/>
              <a:t>:</a:t>
            </a:r>
            <a:r>
              <a:rPr lang="en-US" altLang="zh-CN" sz="2400" b="0" dirty="0" err="1"/>
              <a:t>wq</a:t>
            </a:r>
            <a:r>
              <a:rPr lang="en-US" altLang="zh-CN" sz="2400" b="0" dirty="0"/>
              <a:t> </a:t>
            </a:r>
            <a:r>
              <a:rPr lang="zh-CN" altLang="en-US" sz="2400" b="0" dirty="0"/>
              <a:t>回车保存退出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F67620-A173-42F8-AB45-F151447EB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065" y="3573016"/>
            <a:ext cx="5994245" cy="2704903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6F3715E0-4302-4C0D-AF34-B768844FC2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F9B30888-3BF9-4A47-BE19-9A29D2CD1901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0350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98D119-CB03-41A0-AE30-374D966419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47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EFF40-F232-41DF-932D-B66F44BD63D6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b="0" dirty="0"/>
              <a:t>修改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/yarn-site.xml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B2D2F9-CC5A-4C79-A069-457A6A9B1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5923" y="1868072"/>
            <a:ext cx="5712153" cy="4648966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B268F9ED-44AE-42E3-942E-57D32C941F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0DC7277F-906E-4B93-B2B2-E5F2336432A3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4055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8388028-09EB-4B98-A9B8-926C70FED48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48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DCE297-9974-4700-B168-A315BE9D482D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dirty="0"/>
              <a:t>检查文件目录所属用户和群组</a:t>
            </a:r>
            <a:endParaRPr lang="en-US" altLang="zh-CN" sz="2400" dirty="0"/>
          </a:p>
          <a:p>
            <a:r>
              <a:rPr lang="en-US" altLang="zh-CN" sz="2400" b="0" dirty="0"/>
              <a:t>$ cd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</a:p>
          <a:p>
            <a:r>
              <a:rPr lang="en-US" altLang="zh-CN" sz="2400" b="0" dirty="0"/>
              <a:t>$ ls –l</a:t>
            </a:r>
          </a:p>
          <a:p>
            <a:r>
              <a:rPr lang="zh-CN" altLang="en-US" sz="2400" b="0" dirty="0"/>
              <a:t>查看</a:t>
            </a:r>
            <a:r>
              <a:rPr lang="en-US" altLang="zh-CN" sz="2400" b="0" dirty="0" err="1"/>
              <a:t>hadoop</a:t>
            </a:r>
            <a:r>
              <a:rPr lang="zh-CN" altLang="en-US" sz="2400" b="0" dirty="0"/>
              <a:t>、</a:t>
            </a:r>
            <a:r>
              <a:rPr lang="en-US" altLang="zh-CN" sz="2400" b="0" dirty="0"/>
              <a:t>java</a:t>
            </a:r>
            <a:r>
              <a:rPr lang="zh-CN" altLang="en-US" sz="2400" b="0" dirty="0"/>
              <a:t>、</a:t>
            </a:r>
            <a:r>
              <a:rPr lang="en-US" altLang="zh-CN" sz="2400" b="0" dirty="0" err="1"/>
              <a:t>scala</a:t>
            </a:r>
            <a:r>
              <a:rPr lang="en-US" altLang="zh-CN" sz="2400" b="0" dirty="0"/>
              <a:t> </a:t>
            </a:r>
            <a:r>
              <a:rPr lang="zh-CN" altLang="en-US" sz="2400" b="0" dirty="0"/>
              <a:t>的所属用户和用户组</a:t>
            </a:r>
            <a:endParaRPr lang="en-US" altLang="zh-CN" sz="2400" b="0" dirty="0"/>
          </a:p>
          <a:p>
            <a:pPr marL="0" indent="0">
              <a:buNone/>
            </a:pPr>
            <a:r>
              <a:rPr lang="en-US" altLang="zh-CN" sz="2400" b="0" dirty="0"/>
              <a:t>    </a:t>
            </a:r>
            <a:r>
              <a:rPr lang="zh-CN" altLang="en-US" sz="2400" b="0" dirty="0"/>
              <a:t>是否是自己的用户名，如图，</a:t>
            </a:r>
            <a:r>
              <a:rPr lang="en-US" altLang="zh-CN" sz="2400" b="0" dirty="0"/>
              <a:t>java</a:t>
            </a:r>
            <a:r>
              <a:rPr lang="zh-CN" altLang="en-US" sz="2400" b="0" dirty="0"/>
              <a:t>、</a:t>
            </a:r>
            <a:r>
              <a:rPr lang="en-US" altLang="zh-CN" sz="2400" b="0" dirty="0" err="1"/>
              <a:t>scala</a:t>
            </a:r>
            <a:r>
              <a:rPr lang="zh-CN" altLang="en-US" sz="2400" b="0" dirty="0"/>
              <a:t> 错误</a:t>
            </a:r>
            <a:endParaRPr lang="en-US" altLang="zh-CN" sz="2400" b="0" dirty="0"/>
          </a:p>
          <a:p>
            <a:endParaRPr lang="zh-CN" altLang="en-US" sz="2400" b="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E2F4C9-413A-4F2B-839A-46D47F756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887" y="3573016"/>
            <a:ext cx="5772226" cy="2781098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A749D49B-71FB-4557-84F3-704F2454C8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AEABCCF6-0C49-4CF3-AB10-A4742E7D2C59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3237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AAC561B-B9FB-4544-B32D-3A48FC6AA9A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49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A19FEE-9E35-41E3-807F-BEDF3E6A91CF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1.5 Hadoop</a:t>
            </a:r>
            <a:r>
              <a:rPr lang="zh-CN" altLang="en-US" dirty="0"/>
              <a:t>单机环境配置</a:t>
            </a:r>
            <a:endParaRPr lang="en-US" altLang="zh-CN" dirty="0"/>
          </a:p>
          <a:p>
            <a:r>
              <a:rPr lang="zh-CN" altLang="en-US" sz="2400" dirty="0"/>
              <a:t>修改文件目录所属用户和群组</a:t>
            </a:r>
            <a:r>
              <a:rPr lang="en-US" altLang="zh-CN" sz="2400" dirty="0"/>
              <a:t>(</a:t>
            </a:r>
            <a:r>
              <a:rPr lang="zh-CN" altLang="en-US" sz="2400" dirty="0"/>
              <a:t>以</a:t>
            </a:r>
            <a:r>
              <a:rPr lang="en-US" altLang="zh-CN" sz="2400" dirty="0"/>
              <a:t>Java</a:t>
            </a:r>
            <a:r>
              <a:rPr lang="zh-CN" altLang="en-US" sz="2400" dirty="0"/>
              <a:t>示例）</a:t>
            </a:r>
          </a:p>
          <a:p>
            <a:r>
              <a:rPr lang="zh-CN" altLang="en-US" sz="2400" b="0" dirty="0"/>
              <a:t>修改所属用户：</a:t>
            </a:r>
          </a:p>
          <a:p>
            <a:endParaRPr lang="zh-CN" altLang="en-US" sz="2400" b="0" dirty="0"/>
          </a:p>
          <a:p>
            <a:r>
              <a:rPr lang="zh-CN" altLang="en-US" sz="2400" b="0" dirty="0"/>
              <a:t>修改所属用户组：</a:t>
            </a:r>
            <a:endParaRPr lang="en-US" altLang="zh-CN" sz="2400" b="0" dirty="0"/>
          </a:p>
          <a:p>
            <a:endParaRPr lang="en-US" altLang="zh-CN" sz="2400" b="0" dirty="0"/>
          </a:p>
          <a:p>
            <a:r>
              <a:rPr lang="zh-CN" altLang="zh-CN" sz="2400" b="0" dirty="0"/>
              <a:t>改完</a:t>
            </a:r>
            <a:r>
              <a:rPr lang="en-US" altLang="zh-CN" sz="2400" b="0" dirty="0"/>
              <a:t> $ </a:t>
            </a:r>
            <a:r>
              <a:rPr lang="en-US" altLang="zh-CN" sz="2400" b="0" dirty="0" err="1"/>
              <a:t>ll</a:t>
            </a:r>
            <a:r>
              <a:rPr lang="en-US" altLang="zh-CN" sz="2400" b="0" dirty="0"/>
              <a:t> </a:t>
            </a:r>
            <a:r>
              <a:rPr lang="zh-CN" altLang="en-US" sz="2400" b="0" dirty="0"/>
              <a:t>查看</a:t>
            </a:r>
            <a:r>
              <a:rPr lang="zh-CN" altLang="zh-CN" sz="2400" b="0" dirty="0"/>
              <a:t>发现文件</a:t>
            </a:r>
            <a:r>
              <a:rPr lang="en-US" altLang="zh-CN" sz="2400" b="0" dirty="0"/>
              <a:t>java </a:t>
            </a:r>
            <a:r>
              <a:rPr lang="zh-CN" altLang="en-US" sz="2400" b="0" dirty="0"/>
              <a:t>归属者</a:t>
            </a:r>
            <a:r>
              <a:rPr lang="zh-CN" altLang="zh-CN" sz="2400" b="0" dirty="0"/>
              <a:t>已被修改</a:t>
            </a:r>
            <a:r>
              <a:rPr lang="en-US" altLang="zh-CN" sz="2400" b="0" dirty="0"/>
              <a:t>(</a:t>
            </a:r>
            <a:r>
              <a:rPr lang="zh-CN" altLang="zh-CN" sz="2400" b="0" dirty="0"/>
              <a:t>其他相应修改</a:t>
            </a:r>
            <a:r>
              <a:rPr lang="en-US" altLang="zh-CN" sz="2400" b="0" dirty="0"/>
              <a:t>)</a:t>
            </a:r>
            <a:endParaRPr lang="zh-CN" altLang="en-US" sz="2400" b="0" dirty="0"/>
          </a:p>
          <a:p>
            <a:r>
              <a:rPr lang="zh-CN" altLang="en-US" sz="2400" b="0" dirty="0"/>
              <a:t>同理，检查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  <a:r>
              <a:rPr lang="zh-CN" altLang="en-US" sz="2400" b="0" dirty="0"/>
              <a:t>目录下的</a:t>
            </a:r>
            <a:r>
              <a:rPr lang="en-US" altLang="zh-CN" sz="2400" b="0" dirty="0" err="1"/>
              <a:t>tmp</a:t>
            </a:r>
            <a:r>
              <a:rPr lang="zh-CN" altLang="en-US" sz="2400" b="0" dirty="0"/>
              <a:t>和</a:t>
            </a:r>
            <a:r>
              <a:rPr lang="en-US" altLang="zh-CN" sz="2400" b="0" dirty="0" err="1"/>
              <a:t>dfs</a:t>
            </a:r>
            <a:endParaRPr lang="zh-CN" altLang="en-US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3F26455-BDA3-4EC9-A3A6-5086B7F95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619" y="2241847"/>
            <a:ext cx="5377138" cy="28653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DF45403-4D7F-4B24-89A4-39634D323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268" y="3145102"/>
            <a:ext cx="5455840" cy="28653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6855D41-10DD-4B6E-BEAB-01C116DFA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7976" y="4378538"/>
            <a:ext cx="3816424" cy="2175135"/>
          </a:xfrm>
          <a:prstGeom prst="rect">
            <a:avLst/>
          </a:prstGeom>
        </p:spPr>
      </p:pic>
      <p:sp>
        <p:nvSpPr>
          <p:cNvPr id="8" name="文本框 27">
            <a:extLst>
              <a:ext uri="{FF2B5EF4-FFF2-40B4-BE49-F238E27FC236}">
                <a16:creationId xmlns:a16="http://schemas.microsoft.com/office/drawing/2014/main" id="{EB136503-BA33-4126-9B9C-8A50B04E3F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25">
            <a:extLst>
              <a:ext uri="{FF2B5EF4-FFF2-40B4-BE49-F238E27FC236}">
                <a16:creationId xmlns:a16="http://schemas.microsoft.com/office/drawing/2014/main" id="{63006E50-4CE2-42ED-AD5E-499770B608AB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572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2258CA7-4F86-4EBF-8FD0-0C5AB87CB1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E43AAC-2495-4BAF-BFED-E7F7BE8033F0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en-US" altLang="zh-CN" dirty="0" err="1"/>
              <a:t>Vmware</a:t>
            </a:r>
            <a:r>
              <a:rPr lang="en-US" altLang="zh-CN" dirty="0"/>
              <a:t> Workstation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接受协议</a:t>
            </a:r>
          </a:p>
          <a:p>
            <a:r>
              <a:rPr lang="zh-CN" altLang="en-US" sz="2400" b="0" dirty="0"/>
              <a:t>下一步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1182515-93F0-4B7F-92D7-2F552F6B97B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95936" y="2377526"/>
            <a:ext cx="4799965" cy="3647440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4C51C3EA-0342-4CC3-BA89-9FF89E6964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E88A589B-1659-4A1D-A88E-DA411B2DE641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0591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04A7EDD-4F02-4CC8-9D9F-0EAD1BEAC72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50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2DC360-39C3-4662-B60D-695905E7693C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克隆虚拟机</a:t>
            </a:r>
            <a:endParaRPr lang="en-US" altLang="zh-CN" sz="2400" dirty="0"/>
          </a:p>
          <a:p>
            <a:r>
              <a:rPr lang="zh-CN" altLang="en-US" sz="2400" b="0" dirty="0"/>
              <a:t>克隆之前需先关闭虚拟机</a:t>
            </a:r>
            <a:endParaRPr lang="en-US" altLang="zh-CN" sz="2400" b="0" dirty="0"/>
          </a:p>
          <a:p>
            <a:r>
              <a:rPr lang="zh-CN" altLang="en-US" sz="2400" b="0" dirty="0"/>
              <a:t>选择</a:t>
            </a:r>
            <a:r>
              <a:rPr lang="en-US" altLang="zh-CN" sz="2400" b="0" dirty="0"/>
              <a:t>node1</a:t>
            </a:r>
            <a:r>
              <a:rPr lang="zh-CN" altLang="en-US" sz="2400" b="0" dirty="0"/>
              <a:t>虚拟机，右击</a:t>
            </a:r>
            <a:r>
              <a:rPr lang="en-US" altLang="zh-CN" sz="2400" b="0" dirty="0"/>
              <a:t>》</a:t>
            </a:r>
            <a:r>
              <a:rPr lang="zh-CN" altLang="en-US" sz="2400" b="0" dirty="0"/>
              <a:t>管理</a:t>
            </a:r>
            <a:r>
              <a:rPr lang="en-US" altLang="zh-CN" sz="2400" b="0" dirty="0"/>
              <a:t>》</a:t>
            </a:r>
            <a:r>
              <a:rPr lang="zh-CN" altLang="en-US" sz="2400" b="0" dirty="0"/>
              <a:t>克隆</a:t>
            </a:r>
            <a:r>
              <a:rPr lang="en-US" altLang="zh-CN" sz="2400" b="0" dirty="0"/>
              <a:t>》</a:t>
            </a:r>
            <a:r>
              <a:rPr lang="zh-CN" altLang="en-US" sz="2400" b="0" dirty="0"/>
              <a:t>下一步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1BC562-94A9-40C0-B97A-60D9172BCF6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6409" y="2708920"/>
            <a:ext cx="4748040" cy="3784870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ECEA73F5-1EA6-4CB7-BFD8-F1F3717E39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59D8ACB4-F7F0-42F3-83F9-2CE540DCA104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5453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8C058EC-0281-4D80-9EEC-C238E2D64F4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51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396545-B5D9-425A-AA85-8782E0E6A427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克隆虚拟机</a:t>
            </a:r>
            <a:endParaRPr lang="en-US" altLang="zh-CN" sz="2400" dirty="0"/>
          </a:p>
          <a:p>
            <a:r>
              <a:rPr lang="zh-CN" altLang="en-US" sz="2400" b="0" dirty="0"/>
              <a:t>从当前状态开始克隆</a:t>
            </a:r>
            <a:endParaRPr lang="en-US" altLang="zh-CN" sz="2400" b="0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AA6297D-B603-459B-99BE-06A976670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912" y="2204864"/>
            <a:ext cx="4895512" cy="4035902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C7BE0F7E-6878-4F01-9DDF-4439589338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87EC927F-B106-4E44-8B1B-99BA090C31EE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8419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8C058EC-0281-4D80-9EEC-C238E2D64F4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52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396545-B5D9-425A-AA85-8782E0E6A427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克隆虚拟机</a:t>
            </a:r>
            <a:endParaRPr lang="en-US" altLang="zh-CN" sz="2400" dirty="0"/>
          </a:p>
          <a:p>
            <a:r>
              <a:rPr lang="zh-CN" altLang="en-US" sz="2400" b="0" dirty="0"/>
              <a:t>创建完装克隆</a:t>
            </a:r>
            <a:endParaRPr lang="en-US" altLang="zh-CN" sz="2400" b="0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33F554D-B6EF-4180-A913-6120F63C5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912" y="2204864"/>
            <a:ext cx="4895512" cy="4035902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73EA82F1-C72E-47E4-B6A8-664C2DD44C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A10E2FF0-89A7-4A75-8ECF-1860D356F8F2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7527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8C058EC-0281-4D80-9EEC-C238E2D64F4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53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396545-B5D9-425A-AA85-8782E0E6A427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克隆虚拟机</a:t>
            </a:r>
            <a:endParaRPr lang="en-US" altLang="zh-CN" sz="2400" dirty="0"/>
          </a:p>
          <a:p>
            <a:r>
              <a:rPr lang="zh-CN" altLang="en-US" sz="2400" b="0" dirty="0"/>
              <a:t>修改虚拟机的名字和存储位置</a:t>
            </a:r>
            <a:endParaRPr lang="en-US" altLang="zh-CN" sz="2400" b="0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E06C5E6-FEB9-44F3-B2AC-A4F5EFAFD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2276872"/>
            <a:ext cx="4895512" cy="4035902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69B14451-0AB6-486D-B2F4-C17396A545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4C2ECE49-CA6D-45C1-87C3-A9DE660EEDF2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6924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8C058EC-0281-4D80-9EEC-C238E2D64F4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54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396545-B5D9-425A-AA85-8782E0E6A427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克隆虚拟机</a:t>
            </a:r>
            <a:endParaRPr lang="en-US" altLang="zh-CN" sz="2400" dirty="0"/>
          </a:p>
          <a:p>
            <a:r>
              <a:rPr lang="zh-CN" altLang="en-US" sz="2400" b="0" dirty="0"/>
              <a:t>稍等几分钟即可完成克隆</a:t>
            </a:r>
            <a:endParaRPr lang="en-US" altLang="zh-CN" sz="2400" b="0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2B5A86-45E1-4444-9682-8BE52C0D0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2204864"/>
            <a:ext cx="4895512" cy="4035902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EE19CCBC-5504-4AF6-A4CA-1643C09850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103FDC76-0079-460C-BD02-C837EA446090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28581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8C058EC-0281-4D80-9EEC-C238E2D64F4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55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396545-B5D9-425A-AA85-8782E0E6A427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克隆虚拟机</a:t>
            </a:r>
            <a:endParaRPr lang="en-US" altLang="zh-CN" sz="2400" dirty="0"/>
          </a:p>
          <a:p>
            <a:r>
              <a:rPr lang="zh-CN" altLang="en-US" sz="2400" b="0" dirty="0"/>
              <a:t>完成克隆</a:t>
            </a:r>
            <a:r>
              <a:rPr lang="en-US" altLang="zh-CN" sz="2400" b="0" dirty="0"/>
              <a:t>node2</a:t>
            </a:r>
          </a:p>
          <a:p>
            <a:r>
              <a:rPr lang="zh-CN" altLang="en-US" sz="2400" b="0" dirty="0"/>
              <a:t>同理克隆</a:t>
            </a:r>
            <a:r>
              <a:rPr lang="en-US" altLang="zh-CN" sz="2400" b="0" dirty="0"/>
              <a:t>node3</a:t>
            </a:r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EABA6D3-199A-435F-AE19-ACD8EE9AF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2204864"/>
            <a:ext cx="4895512" cy="4035902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D5F95E12-34F6-45D0-B843-A48EFF52D8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0294E2FA-8DF3-4C21-B744-E202F45961BD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4364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3397A27-C285-4F48-B0B6-607F6BD3FBF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56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87E59-9C63-4F5F-877F-FB0EE3BCC22A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b="0" dirty="0"/>
              <a:t>在</a:t>
            </a:r>
            <a:r>
              <a:rPr lang="en-US" altLang="zh-CN" sz="2400" b="0" dirty="0"/>
              <a:t>VMware</a:t>
            </a:r>
            <a:r>
              <a:rPr lang="zh-CN" altLang="en-US" sz="2400" b="0" dirty="0"/>
              <a:t>重新登陆节点 </a:t>
            </a:r>
            <a:r>
              <a:rPr lang="en-US" altLang="zh-CN" sz="2400" b="0" dirty="0"/>
              <a:t>node1</a:t>
            </a:r>
            <a:r>
              <a:rPr lang="zh-CN" altLang="en-US" sz="2400" b="0" dirty="0"/>
              <a:t>、</a:t>
            </a:r>
            <a:r>
              <a:rPr lang="en-US" altLang="zh-CN" sz="2400" b="0" dirty="0"/>
              <a:t>node2</a:t>
            </a:r>
            <a:r>
              <a:rPr lang="zh-CN" altLang="en-US" sz="2400" b="0" dirty="0"/>
              <a:t>、</a:t>
            </a:r>
            <a:r>
              <a:rPr lang="en-US" altLang="zh-CN" sz="2400" b="0" dirty="0"/>
              <a:t>node3</a:t>
            </a:r>
          </a:p>
          <a:p>
            <a:r>
              <a:rPr lang="zh-CN" altLang="en-US" sz="2400" b="0" dirty="0"/>
              <a:t>关闭防火墙</a:t>
            </a:r>
            <a:r>
              <a:rPr lang="en-US" altLang="zh-CN" sz="2400" b="0" dirty="0"/>
              <a:t>     $ </a:t>
            </a:r>
            <a:r>
              <a:rPr lang="en-US" altLang="zh-CN" sz="2400" b="0" dirty="0" err="1"/>
              <a:t>sudo</a:t>
            </a:r>
            <a:r>
              <a:rPr lang="en-US" altLang="zh-CN" sz="2400" b="0" dirty="0"/>
              <a:t> </a:t>
            </a:r>
            <a:r>
              <a:rPr lang="en-US" altLang="zh-CN" sz="2400" b="0" dirty="0" err="1"/>
              <a:t>ufw</a:t>
            </a:r>
            <a:r>
              <a:rPr lang="en-US" altLang="zh-CN" sz="2400" b="0" dirty="0"/>
              <a:t> disable</a:t>
            </a:r>
          </a:p>
          <a:p>
            <a:r>
              <a:rPr lang="zh-CN" altLang="en-US" sz="2400" b="0" dirty="0"/>
              <a:t>查看</a:t>
            </a:r>
            <a:r>
              <a:rPr lang="en-US" altLang="zh-CN" sz="2400" b="0" dirty="0" err="1"/>
              <a:t>ip</a:t>
            </a:r>
            <a:r>
              <a:rPr lang="en-US" altLang="zh-CN" sz="2400" b="0" dirty="0"/>
              <a:t>            $ </a:t>
            </a:r>
            <a:r>
              <a:rPr lang="en-US" altLang="zh-CN" sz="2400" b="0" dirty="0" err="1"/>
              <a:t>ifconfig</a:t>
            </a:r>
            <a:endParaRPr lang="en-US" altLang="zh-CN" sz="2400" b="0" dirty="0"/>
          </a:p>
          <a:p>
            <a:r>
              <a:rPr lang="zh-CN" altLang="en-US" sz="2400" b="0" dirty="0"/>
              <a:t>记下三个节点的</a:t>
            </a:r>
            <a:r>
              <a:rPr lang="en-US" altLang="zh-CN" sz="2400" b="0" dirty="0" err="1"/>
              <a:t>ip</a:t>
            </a:r>
            <a:r>
              <a:rPr lang="zh-CN" altLang="en-US" sz="2400" b="0" dirty="0"/>
              <a:t>地址</a:t>
            </a:r>
            <a:endParaRPr lang="en-US" altLang="zh-CN" sz="2400" b="0" dirty="0"/>
          </a:p>
          <a:p>
            <a:r>
              <a:rPr lang="zh-CN" altLang="en-US" sz="2400" b="0" dirty="0"/>
              <a:t>如我的是            </a:t>
            </a:r>
            <a:r>
              <a:rPr lang="en-US" altLang="zh-CN" sz="2400" b="0" dirty="0"/>
              <a:t>node1 192.168.192.128</a:t>
            </a:r>
          </a:p>
          <a:p>
            <a:pPr marL="0" indent="0">
              <a:buNone/>
            </a:pPr>
            <a:r>
              <a:rPr lang="en-US" altLang="zh-CN" sz="2400" b="0" dirty="0"/>
              <a:t>                             node2</a:t>
            </a:r>
            <a:r>
              <a:rPr lang="zh-CN" altLang="en-US" sz="2400" b="0" dirty="0"/>
              <a:t> </a:t>
            </a:r>
            <a:r>
              <a:rPr lang="en-US" altLang="zh-CN" sz="2400" b="0" dirty="0"/>
              <a:t>192.168.192.131</a:t>
            </a:r>
          </a:p>
          <a:p>
            <a:pPr marL="0" indent="0">
              <a:buNone/>
            </a:pPr>
            <a:r>
              <a:rPr lang="en-US" altLang="zh-CN" sz="2400" b="0" dirty="0"/>
              <a:t>                             node3 192.168.192.132</a:t>
            </a:r>
          </a:p>
          <a:p>
            <a:pPr marL="0" indent="0">
              <a:buNone/>
            </a:pPr>
            <a:r>
              <a:rPr lang="en-US" altLang="zh-CN" sz="2400" dirty="0"/>
              <a:t>·</a:t>
            </a:r>
            <a:r>
              <a:rPr lang="zh-CN" altLang="en-US" sz="2400" b="0" dirty="0"/>
              <a:t>用</a:t>
            </a:r>
            <a:r>
              <a:rPr lang="en-US" altLang="zh-CN" sz="2400" b="0" dirty="0" err="1"/>
              <a:t>Xshell</a:t>
            </a:r>
            <a:r>
              <a:rPr lang="zh-CN" altLang="en-US" sz="2400" b="0" dirty="0"/>
              <a:t>登陆</a:t>
            </a:r>
            <a:r>
              <a:rPr lang="en-US" altLang="zh-CN" sz="2400" b="0" dirty="0"/>
              <a:t>node1</a:t>
            </a:r>
            <a:r>
              <a:rPr lang="zh-CN" altLang="en-US" sz="2400" b="0" dirty="0"/>
              <a:t>，</a:t>
            </a:r>
            <a:r>
              <a:rPr lang="en-US" altLang="zh-CN" sz="2400" b="0" dirty="0"/>
              <a:t>node2</a:t>
            </a:r>
            <a:r>
              <a:rPr lang="zh-CN" altLang="en-US" sz="2400" b="0" dirty="0"/>
              <a:t>，</a:t>
            </a:r>
            <a:r>
              <a:rPr lang="en-US" altLang="zh-CN" sz="2400" b="0" dirty="0"/>
              <a:t>node3</a:t>
            </a:r>
          </a:p>
          <a:p>
            <a:pPr marL="0" indent="0">
              <a:buNone/>
            </a:pPr>
            <a:endParaRPr lang="zh-CN" altLang="en-US" sz="2400" b="0" dirty="0"/>
          </a:p>
        </p:txBody>
      </p:sp>
      <p:sp>
        <p:nvSpPr>
          <p:cNvPr id="4" name="文本框 27">
            <a:extLst>
              <a:ext uri="{FF2B5EF4-FFF2-40B4-BE49-F238E27FC236}">
                <a16:creationId xmlns:a16="http://schemas.microsoft.com/office/drawing/2014/main" id="{C074561F-DCDB-4055-A237-9D12EE2C5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25">
            <a:extLst>
              <a:ext uri="{FF2B5EF4-FFF2-40B4-BE49-F238E27FC236}">
                <a16:creationId xmlns:a16="http://schemas.microsoft.com/office/drawing/2014/main" id="{1804D9B0-D818-405D-924F-5708DA11F136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6600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0D265AE-4360-492F-8CDE-3AD1BFF6E0A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57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201A37-7648-4F78-9379-EC757A501481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修改</a:t>
            </a:r>
            <a:r>
              <a:rPr lang="en-US" altLang="zh-CN" sz="2400" dirty="0"/>
              <a:t>hosts</a:t>
            </a:r>
            <a:r>
              <a:rPr lang="zh-CN" altLang="en-US" sz="2400" dirty="0"/>
              <a:t>文件</a:t>
            </a:r>
            <a:endParaRPr lang="en-US" altLang="zh-CN" sz="2400" dirty="0"/>
          </a:p>
          <a:p>
            <a:r>
              <a:rPr lang="zh-CN" altLang="pt-BR" sz="2400" b="0" dirty="0"/>
              <a:t>命令： </a:t>
            </a:r>
            <a:r>
              <a:rPr lang="en-US" altLang="zh-CN" sz="2400" b="0" dirty="0"/>
              <a:t>$ </a:t>
            </a:r>
            <a:r>
              <a:rPr lang="pt-BR" altLang="zh-CN" sz="2400" b="0" dirty="0"/>
              <a:t>sudo vim /etc/hosts</a:t>
            </a:r>
          </a:p>
          <a:p>
            <a:r>
              <a:rPr lang="zh-CN" altLang="en-US" sz="2400" b="0" dirty="0"/>
              <a:t>将第一行注释掉，第二行删除</a:t>
            </a:r>
            <a:endParaRPr lang="en-US" altLang="zh-CN" sz="2400" b="0" dirty="0"/>
          </a:p>
          <a:p>
            <a:r>
              <a:rPr lang="zh-CN" altLang="en-US" sz="2400" b="0" dirty="0"/>
              <a:t>添加主机名和</a:t>
            </a:r>
            <a:r>
              <a:rPr lang="en-US" altLang="zh-CN" sz="2400" b="0" dirty="0"/>
              <a:t>IP</a:t>
            </a:r>
            <a:r>
              <a:rPr lang="zh-CN" altLang="en-US" sz="2400" b="0" dirty="0"/>
              <a:t>的对应</a:t>
            </a:r>
            <a:r>
              <a:rPr lang="en-US" altLang="zh-CN" sz="2400" b="0" dirty="0"/>
              <a:t>(</a:t>
            </a:r>
            <a:r>
              <a:rPr lang="zh-CN" altLang="en-US" sz="2400" b="0" dirty="0"/>
              <a:t>三个节点同理</a:t>
            </a:r>
            <a:r>
              <a:rPr lang="en-US" altLang="zh-CN" sz="2400" b="0" dirty="0"/>
              <a:t>)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01B13E0-98DD-4C92-8489-4300C4A31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352" y="3272399"/>
            <a:ext cx="5589669" cy="136815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686AD75-5FCA-430C-82DB-930AAA5B4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081" y="4779282"/>
            <a:ext cx="4484213" cy="1575777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CB63F26D-0D75-4E34-8461-0B04A568AF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D3EE1EF7-39BC-4A0E-AB12-FF17142D0F77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9111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CBE34D2-CAF8-426E-9051-4616E4548D2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58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E01FAC-4B8D-4F7E-8289-E3AF51F43DA0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分别修改</a:t>
            </a:r>
            <a:r>
              <a:rPr lang="en-US" altLang="zh-CN" sz="2400" dirty="0" err="1"/>
              <a:t>hostsname</a:t>
            </a:r>
            <a:r>
              <a:rPr lang="zh-CN" altLang="en-US" sz="2400" dirty="0"/>
              <a:t>（主机名）</a:t>
            </a:r>
            <a:endParaRPr lang="en-US" altLang="zh-CN" sz="2400" dirty="0"/>
          </a:p>
          <a:p>
            <a:r>
              <a:rPr lang="zh-CN" altLang="en-US" sz="2400" b="0" dirty="0"/>
              <a:t>以修改</a:t>
            </a:r>
            <a:r>
              <a:rPr lang="en-US" altLang="zh-CN" sz="2400" b="0" dirty="0"/>
              <a:t>node1</a:t>
            </a:r>
            <a:r>
              <a:rPr lang="zh-CN" altLang="en-US" sz="2400" b="0" dirty="0"/>
              <a:t>主机名为例，另两个节点同理</a:t>
            </a:r>
          </a:p>
          <a:p>
            <a:r>
              <a:rPr lang="zh-CN" altLang="en-US" sz="2400" b="0" dirty="0"/>
              <a:t>命令： </a:t>
            </a:r>
            <a:r>
              <a:rPr lang="en-US" altLang="zh-CN" sz="2400" b="0" dirty="0"/>
              <a:t>$ </a:t>
            </a:r>
            <a:r>
              <a:rPr lang="en-US" altLang="zh-CN" sz="2400" b="0" dirty="0" err="1"/>
              <a:t>sudo</a:t>
            </a:r>
            <a:r>
              <a:rPr lang="en-US" altLang="zh-CN" sz="2400" b="0" dirty="0"/>
              <a:t> vim 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/hostname</a:t>
            </a:r>
          </a:p>
          <a:p>
            <a:r>
              <a:rPr lang="zh-CN" altLang="en-US" sz="2400" b="0" dirty="0"/>
              <a:t>删除</a:t>
            </a:r>
            <a:r>
              <a:rPr lang="en-US" altLang="zh-CN" sz="2400" b="0" dirty="0"/>
              <a:t>ubuntu</a:t>
            </a:r>
            <a:r>
              <a:rPr lang="zh-CN" altLang="en-US" sz="2400" b="0" dirty="0"/>
              <a:t>输入： </a:t>
            </a:r>
            <a:r>
              <a:rPr lang="en-US" altLang="zh-CN" sz="2400" b="0" dirty="0"/>
              <a:t>master</a:t>
            </a:r>
          </a:p>
          <a:p>
            <a:r>
              <a:rPr lang="zh-CN" altLang="en-US" sz="2400" b="0" dirty="0"/>
              <a:t>    </a:t>
            </a:r>
            <a:r>
              <a:rPr lang="en-US" altLang="zh-CN" sz="2400" b="0" dirty="0"/>
              <a:t>node1</a:t>
            </a:r>
            <a:r>
              <a:rPr lang="zh-CN" altLang="en-US" sz="2400" b="0" dirty="0"/>
              <a:t>写</a:t>
            </a:r>
            <a:r>
              <a:rPr lang="en-US" altLang="zh-CN" sz="2400" b="0" dirty="0"/>
              <a:t>master</a:t>
            </a:r>
          </a:p>
          <a:p>
            <a:pPr marL="0" indent="0">
              <a:buNone/>
            </a:pPr>
            <a:r>
              <a:rPr lang="en-US" altLang="zh-CN" sz="2400" b="0" dirty="0"/>
              <a:t>        node2</a:t>
            </a:r>
            <a:r>
              <a:rPr lang="zh-CN" altLang="en-US" sz="2400" b="0" dirty="0"/>
              <a:t>写</a:t>
            </a:r>
            <a:r>
              <a:rPr lang="en-US" altLang="zh-CN" sz="2400" b="0" dirty="0"/>
              <a:t>slave1</a:t>
            </a:r>
          </a:p>
          <a:p>
            <a:pPr marL="0" indent="0">
              <a:buNone/>
            </a:pPr>
            <a:r>
              <a:rPr lang="en-US" altLang="zh-CN" sz="2400" b="0" dirty="0"/>
              <a:t>        node3</a:t>
            </a:r>
            <a:r>
              <a:rPr lang="zh-CN" altLang="en-US" sz="2400" b="0" dirty="0"/>
              <a:t>写</a:t>
            </a:r>
            <a:r>
              <a:rPr lang="en-US" altLang="zh-CN" sz="2400" b="0" dirty="0"/>
              <a:t>slave2</a:t>
            </a:r>
          </a:p>
          <a:p>
            <a:r>
              <a:rPr lang="zh-CN" altLang="en-US" sz="2400" b="0" dirty="0"/>
              <a:t>按</a:t>
            </a:r>
            <a:r>
              <a:rPr lang="en-US" altLang="zh-CN" sz="2400" b="0" dirty="0"/>
              <a:t>Esc </a:t>
            </a:r>
            <a:r>
              <a:rPr lang="zh-CN" altLang="en-US" sz="2400" b="0" dirty="0"/>
              <a:t>后输入</a:t>
            </a:r>
            <a:r>
              <a:rPr lang="en-US" altLang="zh-CN" sz="2400" b="0" dirty="0"/>
              <a:t> </a:t>
            </a:r>
            <a:r>
              <a:rPr lang="zh-CN" altLang="en-US" sz="2400" b="0" dirty="0"/>
              <a:t>：</a:t>
            </a:r>
            <a:r>
              <a:rPr lang="en-US" altLang="zh-CN" sz="2400" b="0" dirty="0" err="1"/>
              <a:t>wq</a:t>
            </a:r>
            <a:r>
              <a:rPr lang="zh-CN" altLang="en-US" sz="2400" b="0" dirty="0"/>
              <a:t>保存退出</a:t>
            </a:r>
            <a:endParaRPr lang="en-US" altLang="zh-CN" sz="2400" b="0" dirty="0"/>
          </a:p>
          <a:p>
            <a:r>
              <a:rPr lang="zh-CN" altLang="en-US" sz="2400" b="0" dirty="0"/>
              <a:t>改完后在</a:t>
            </a:r>
            <a:r>
              <a:rPr lang="en-US" altLang="zh-CN" sz="2400" b="0" dirty="0"/>
              <a:t>VMware</a:t>
            </a:r>
            <a:r>
              <a:rPr lang="zh-CN" altLang="en-US" sz="2400" b="0" dirty="0"/>
              <a:t>重启</a:t>
            </a:r>
            <a:endParaRPr lang="en-US" altLang="zh-CN" sz="2400" b="0" dirty="0"/>
          </a:p>
          <a:p>
            <a:r>
              <a:rPr lang="zh-CN" altLang="en-US" sz="2400" b="0" dirty="0"/>
              <a:t>用</a:t>
            </a:r>
            <a:r>
              <a:rPr lang="en-US" altLang="zh-CN" sz="2400" b="0" dirty="0" err="1"/>
              <a:t>xshell</a:t>
            </a:r>
            <a:r>
              <a:rPr lang="zh-CN" altLang="en-US" sz="2400" b="0" dirty="0"/>
              <a:t>重新建立三个节点的连接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9F3F335-3FE9-4C0C-878A-EB4FE84CD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2469841"/>
            <a:ext cx="3135456" cy="95915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D665466-2F6B-4F19-A3AA-8B538FF68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5" y="3772034"/>
            <a:ext cx="3199077" cy="100811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381D80-6D7D-40A1-92FA-747242BE5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095" y="5123180"/>
            <a:ext cx="3199077" cy="1008112"/>
          </a:xfrm>
          <a:prstGeom prst="rect">
            <a:avLst/>
          </a:prstGeom>
        </p:spPr>
      </p:pic>
      <p:sp>
        <p:nvSpPr>
          <p:cNvPr id="8" name="文本框 27">
            <a:extLst>
              <a:ext uri="{FF2B5EF4-FFF2-40B4-BE49-F238E27FC236}">
                <a16:creationId xmlns:a16="http://schemas.microsoft.com/office/drawing/2014/main" id="{18FB246A-9BFD-4838-A9DA-4F14293BEE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25">
            <a:extLst>
              <a:ext uri="{FF2B5EF4-FFF2-40B4-BE49-F238E27FC236}">
                <a16:creationId xmlns:a16="http://schemas.microsoft.com/office/drawing/2014/main" id="{6F8A3901-06B0-4BE7-AD02-DEBD4E76E28B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5445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FE991B9-80EB-45BF-A07F-FFFF73C6F90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59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BDDC90-99CF-4509-BD78-48C911284B1C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配置</a:t>
            </a:r>
            <a:r>
              <a:rPr lang="en-US" altLang="zh-CN" sz="2400" dirty="0" err="1"/>
              <a:t>ssh</a:t>
            </a:r>
            <a:r>
              <a:rPr lang="zh-CN" altLang="en-US" sz="2400" dirty="0"/>
              <a:t>免密登录</a:t>
            </a:r>
            <a:endParaRPr lang="en-US" altLang="zh-CN" sz="2400" dirty="0"/>
          </a:p>
          <a:p>
            <a:r>
              <a:rPr lang="zh-CN" altLang="en-US" sz="2400" dirty="0"/>
              <a:t>原理</a:t>
            </a:r>
            <a:r>
              <a:rPr lang="en-US" altLang="zh-CN" sz="2400" dirty="0"/>
              <a:t>: </a:t>
            </a:r>
          </a:p>
          <a:p>
            <a:pPr lvl="1"/>
            <a:r>
              <a:rPr lang="zh-CN" altLang="en-US" sz="2000" b="0" dirty="0"/>
              <a:t>登录的机子可有私钥，被登录的机子要有登录机子的公钥。这个公钥</a:t>
            </a:r>
            <a:r>
              <a:rPr lang="en-US" altLang="zh-CN" sz="2000" b="0" dirty="0"/>
              <a:t>/</a:t>
            </a:r>
            <a:r>
              <a:rPr lang="zh-CN" altLang="en-US" sz="2000" b="0" dirty="0"/>
              <a:t>私钥对一般在私钥宿主机产生。本教程是用</a:t>
            </a:r>
            <a:r>
              <a:rPr lang="en-US" altLang="zh-CN" sz="2000" b="0" dirty="0" err="1"/>
              <a:t>rsa</a:t>
            </a:r>
            <a:r>
              <a:rPr lang="zh-CN" altLang="en-US" sz="2000" b="0" dirty="0"/>
              <a:t>算法产生的公钥</a:t>
            </a:r>
            <a:r>
              <a:rPr lang="en-US" altLang="zh-CN" sz="2000" b="0" dirty="0"/>
              <a:t>/</a:t>
            </a:r>
            <a:r>
              <a:rPr lang="zh-CN" altLang="en-US" sz="2000" b="0" dirty="0"/>
              <a:t>私钥对</a:t>
            </a:r>
          </a:p>
          <a:p>
            <a:endParaRPr lang="zh-CN" altLang="en-US" dirty="0"/>
          </a:p>
        </p:txBody>
      </p:sp>
      <p:sp>
        <p:nvSpPr>
          <p:cNvPr id="4" name="文本框 27">
            <a:extLst>
              <a:ext uri="{FF2B5EF4-FFF2-40B4-BE49-F238E27FC236}">
                <a16:creationId xmlns:a16="http://schemas.microsoft.com/office/drawing/2014/main" id="{3C715155-90C8-4906-AD62-6FE404EDBA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25">
            <a:extLst>
              <a:ext uri="{FF2B5EF4-FFF2-40B4-BE49-F238E27FC236}">
                <a16:creationId xmlns:a16="http://schemas.microsoft.com/office/drawing/2014/main" id="{9C1CBD71-552D-42DD-8389-22D0E79E6526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828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6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en-US" altLang="zh-CN" dirty="0" err="1"/>
              <a:t>Vmware</a:t>
            </a:r>
            <a:r>
              <a:rPr lang="en-US" altLang="zh-CN" dirty="0"/>
              <a:t> Workstation</a:t>
            </a:r>
            <a:r>
              <a:rPr lang="zh-CN" altLang="en-US" dirty="0"/>
              <a:t>的安装</a:t>
            </a:r>
          </a:p>
          <a:p>
            <a:r>
              <a:rPr lang="zh-CN" altLang="en-US" sz="2400" b="0" dirty="0"/>
              <a:t>推荐自定义</a:t>
            </a:r>
            <a:endParaRPr lang="en-US" altLang="zh-CN" sz="2400" b="0" dirty="0"/>
          </a:p>
          <a:p>
            <a:r>
              <a:rPr lang="zh-CN" altLang="en-US" sz="2400" b="0" dirty="0"/>
              <a:t>可以选择安装组件、安装路径和存储路径</a:t>
            </a:r>
            <a:endParaRPr lang="en-US" altLang="zh-CN" sz="2400" b="0" dirty="0"/>
          </a:p>
          <a:p>
            <a:endParaRPr lang="zh-CN" altLang="en-US" sz="2400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64973DB-3D55-49F9-8CA4-E988B9294ED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83968" y="2636912"/>
            <a:ext cx="4547235" cy="3474720"/>
          </a:xfrm>
          <a:prstGeom prst="rect">
            <a:avLst/>
          </a:prstGeom>
        </p:spPr>
      </p:pic>
      <p:sp>
        <p:nvSpPr>
          <p:cNvPr id="5" name="矩形 25">
            <a:extLst>
              <a:ext uri="{FF2B5EF4-FFF2-40B4-BE49-F238E27FC236}">
                <a16:creationId xmlns:a16="http://schemas.microsoft.com/office/drawing/2014/main" id="{55D2DA51-4E1D-4E3C-9380-0C1BCCA86BFE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27">
            <a:extLst>
              <a:ext uri="{FF2B5EF4-FFF2-40B4-BE49-F238E27FC236}">
                <a16:creationId xmlns:a16="http://schemas.microsoft.com/office/drawing/2014/main" id="{D537CFE4-9819-45D6-92E0-351CA44783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713287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68BBBE8-121A-433B-BAF1-A9EB4FB8F1C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60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CC9A97-4C0E-485D-9CE1-91B9CE3E21B4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配置</a:t>
            </a:r>
            <a:r>
              <a:rPr lang="en-US" altLang="zh-CN" sz="2400" dirty="0" err="1"/>
              <a:t>ssh</a:t>
            </a:r>
            <a:r>
              <a:rPr lang="zh-CN" altLang="en-US" sz="2400" dirty="0"/>
              <a:t>免密登录</a:t>
            </a:r>
            <a:endParaRPr lang="en-US" altLang="zh-CN" sz="2400" dirty="0"/>
          </a:p>
          <a:p>
            <a:r>
              <a:rPr lang="zh-CN" altLang="en-US" sz="2400" b="0" dirty="0"/>
              <a:t>步骤</a:t>
            </a:r>
            <a:r>
              <a:rPr lang="en-US" altLang="zh-CN" sz="2400" b="0" dirty="0"/>
              <a:t>:</a:t>
            </a:r>
          </a:p>
          <a:p>
            <a:r>
              <a:rPr lang="zh-CN" altLang="en-US" sz="2400" b="0" dirty="0"/>
              <a:t>（</a:t>
            </a:r>
            <a:r>
              <a:rPr lang="en-US" altLang="zh-CN" sz="2400" b="0" dirty="0"/>
              <a:t>1</a:t>
            </a:r>
            <a:r>
              <a:rPr lang="zh-CN" altLang="en-US" sz="2400" b="0" dirty="0"/>
              <a:t>） </a:t>
            </a:r>
            <a:r>
              <a:rPr lang="en-US" altLang="zh-CN" sz="2400" b="0" dirty="0"/>
              <a:t>[</a:t>
            </a:r>
            <a:r>
              <a:rPr lang="zh-CN" altLang="en-US" sz="2400" b="0" dirty="0"/>
              <a:t>主</a:t>
            </a:r>
            <a:r>
              <a:rPr lang="en-US" altLang="zh-CN" sz="2400" b="0" dirty="0"/>
              <a:t>&amp;</a:t>
            </a:r>
            <a:r>
              <a:rPr lang="zh-CN" altLang="en-US" sz="2400" b="0" dirty="0"/>
              <a:t>从</a:t>
            </a:r>
            <a:r>
              <a:rPr lang="en-US" altLang="zh-CN" sz="2400" b="0" dirty="0"/>
              <a:t>] </a:t>
            </a:r>
            <a:r>
              <a:rPr lang="zh-CN" altLang="en-US" sz="2400" b="0" dirty="0"/>
              <a:t>主节点和从节点下均在命令行执行</a:t>
            </a:r>
          </a:p>
          <a:p>
            <a:r>
              <a:rPr lang="zh-CN" altLang="en-US" sz="2400" b="0" dirty="0"/>
              <a:t>  </a:t>
            </a:r>
            <a:r>
              <a:rPr lang="en-US" altLang="zh-CN" sz="2400" b="0" dirty="0"/>
              <a:t>$ 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-keygen -t </a:t>
            </a:r>
            <a:r>
              <a:rPr lang="en-US" altLang="zh-CN" sz="2400" b="0" dirty="0" err="1"/>
              <a:t>rsa</a:t>
            </a:r>
            <a:r>
              <a:rPr lang="en-US" altLang="zh-CN" sz="2400" b="0" dirty="0"/>
              <a:t> -P '' -f ~/.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id_rsa</a:t>
            </a:r>
            <a:r>
              <a:rPr lang="en-US" altLang="zh-CN" sz="2400" b="0" dirty="0"/>
              <a:t> </a:t>
            </a:r>
          </a:p>
          <a:p>
            <a:r>
              <a:rPr lang="zh-CN" altLang="en-US" sz="2400" b="0" dirty="0"/>
              <a:t>参数</a:t>
            </a:r>
            <a:r>
              <a:rPr lang="en-US" altLang="zh-CN" sz="2400" b="0" dirty="0"/>
              <a:t>-P</a:t>
            </a:r>
            <a:r>
              <a:rPr lang="zh-CN" altLang="en-US" sz="2400" b="0" dirty="0"/>
              <a:t>是指定密码 </a:t>
            </a:r>
            <a:r>
              <a:rPr lang="en-US" altLang="zh-CN" sz="2400" b="0" dirty="0"/>
              <a:t>-P </a:t>
            </a:r>
          </a:p>
          <a:p>
            <a:r>
              <a:rPr lang="en-US" altLang="zh-CN" sz="2400" b="0" dirty="0"/>
              <a:t>‘ ‘ (</a:t>
            </a:r>
            <a:r>
              <a:rPr lang="zh-CN" altLang="en-US" sz="2400" b="0" dirty="0"/>
              <a:t>注意有空格且为两个单引号</a:t>
            </a:r>
            <a:r>
              <a:rPr lang="en-US" altLang="zh-CN" sz="2400" b="0" dirty="0"/>
              <a:t>) </a:t>
            </a:r>
            <a:r>
              <a:rPr lang="zh-CN" altLang="en-US" sz="2400" b="0" dirty="0"/>
              <a:t>表示空密码</a:t>
            </a:r>
          </a:p>
          <a:p>
            <a:r>
              <a:rPr lang="zh-CN" altLang="en-US" sz="2400" b="0" dirty="0"/>
              <a:t>参数</a:t>
            </a:r>
            <a:r>
              <a:rPr lang="en-US" altLang="zh-CN" sz="2400" b="0" dirty="0"/>
              <a:t>-f</a:t>
            </a:r>
            <a:r>
              <a:rPr lang="zh-CN" altLang="en-US" sz="2400" b="0" dirty="0"/>
              <a:t>是指定路径</a:t>
            </a:r>
            <a:r>
              <a:rPr lang="en-US" altLang="zh-CN" sz="2400" b="0" dirty="0"/>
              <a:t>,</a:t>
            </a:r>
            <a:r>
              <a:rPr lang="zh-CN" altLang="en-US" sz="2400" b="0" dirty="0"/>
              <a:t> 默认的路径即是</a:t>
            </a:r>
            <a:r>
              <a:rPr lang="en-US" altLang="zh-CN" sz="2400" b="0" dirty="0"/>
              <a:t>~/.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id_dsa</a:t>
            </a:r>
            <a:endParaRPr lang="en-US" altLang="zh-CN" sz="2400" b="0" dirty="0"/>
          </a:p>
          <a:p>
            <a:r>
              <a:rPr lang="zh-CN" altLang="en-US" sz="2400" b="0" dirty="0"/>
              <a:t>如果不加</a:t>
            </a:r>
            <a:r>
              <a:rPr lang="en-US" altLang="zh-CN" sz="2400" b="0" dirty="0"/>
              <a:t>-p</a:t>
            </a:r>
            <a:r>
              <a:rPr lang="zh-CN" altLang="en-US" sz="2400" b="0" dirty="0"/>
              <a:t>和</a:t>
            </a:r>
            <a:r>
              <a:rPr lang="en-US" altLang="zh-CN" sz="2400" b="0" dirty="0"/>
              <a:t>-f</a:t>
            </a:r>
            <a:r>
              <a:rPr lang="zh-CN" altLang="en-US" sz="2400" b="0" dirty="0"/>
              <a:t>参数</a:t>
            </a:r>
            <a:r>
              <a:rPr lang="en-US" altLang="zh-CN" sz="2400" b="0" dirty="0"/>
              <a:t>,</a:t>
            </a:r>
            <a:r>
              <a:rPr lang="zh-CN" altLang="en-US" sz="2400" b="0" dirty="0"/>
              <a:t>那么需要在执行命令的过程中需要根据提示多按两次回车</a:t>
            </a:r>
            <a:r>
              <a:rPr lang="en-US" altLang="zh-CN" sz="2400" b="0" dirty="0"/>
              <a:t>,</a:t>
            </a:r>
            <a:r>
              <a:rPr lang="zh-CN" altLang="en-US" sz="2400" b="0" dirty="0"/>
              <a:t>来确认是否默认空密码和默认路径。</a:t>
            </a:r>
          </a:p>
          <a:p>
            <a:endParaRPr lang="zh-CN" altLang="en-US" dirty="0"/>
          </a:p>
        </p:txBody>
      </p:sp>
      <p:sp>
        <p:nvSpPr>
          <p:cNvPr id="4" name="文本框 27">
            <a:extLst>
              <a:ext uri="{FF2B5EF4-FFF2-40B4-BE49-F238E27FC236}">
                <a16:creationId xmlns:a16="http://schemas.microsoft.com/office/drawing/2014/main" id="{82E402A0-E073-4637-A487-28E042331C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25">
            <a:extLst>
              <a:ext uri="{FF2B5EF4-FFF2-40B4-BE49-F238E27FC236}">
                <a16:creationId xmlns:a16="http://schemas.microsoft.com/office/drawing/2014/main" id="{22631E2A-A83F-4D86-8247-CE002C9DEDBD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96435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92B4B0F-9604-48D4-AD03-E8D845591CC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61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936F46-C697-4B39-9C62-11824AE61150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配置</a:t>
            </a:r>
            <a:r>
              <a:rPr lang="en-US" altLang="zh-CN" sz="2400" dirty="0" err="1"/>
              <a:t>ssh</a:t>
            </a:r>
            <a:r>
              <a:rPr lang="zh-CN" altLang="en-US" sz="2400" dirty="0"/>
              <a:t>免密登录</a:t>
            </a:r>
          </a:p>
          <a:p>
            <a:r>
              <a:rPr lang="zh-CN" altLang="en-US" sz="2400" b="0" dirty="0"/>
              <a:t>（</a:t>
            </a:r>
            <a:r>
              <a:rPr lang="en-US" altLang="zh-CN" sz="2400" b="0" dirty="0"/>
              <a:t>2</a:t>
            </a:r>
            <a:r>
              <a:rPr lang="zh-CN" altLang="en-US" sz="2400" b="0" dirty="0"/>
              <a:t>）</a:t>
            </a:r>
            <a:r>
              <a:rPr lang="en-US" altLang="zh-CN" sz="2400" b="0" dirty="0"/>
              <a:t>[</a:t>
            </a:r>
            <a:r>
              <a:rPr lang="zh-CN" altLang="en-US" sz="2400" b="0" dirty="0"/>
              <a:t>主</a:t>
            </a:r>
            <a:r>
              <a:rPr lang="en-US" altLang="zh-CN" sz="2400" b="0" dirty="0"/>
              <a:t>] </a:t>
            </a:r>
            <a:r>
              <a:rPr lang="zh-CN" altLang="en-US" sz="2400" b="0" dirty="0"/>
              <a:t>主节点进入</a:t>
            </a:r>
            <a:r>
              <a:rPr lang="en-US" altLang="zh-CN" sz="2400" b="0" dirty="0"/>
              <a:t>.</a:t>
            </a:r>
            <a:r>
              <a:rPr lang="en-US" altLang="zh-CN" sz="2400" b="0" dirty="0" err="1"/>
              <a:t>ssh</a:t>
            </a:r>
            <a:r>
              <a:rPr lang="zh-CN" altLang="en-US" sz="2400" b="0" dirty="0"/>
              <a:t>文件夹 </a:t>
            </a:r>
            <a:r>
              <a:rPr lang="en-US" altLang="zh-CN" sz="2400" b="0" dirty="0"/>
              <a:t>$ cd ~/.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 </a:t>
            </a:r>
          </a:p>
          <a:p>
            <a:r>
              <a:rPr lang="zh-CN" altLang="en-US" sz="2400" b="0" dirty="0"/>
              <a:t> 将生成的公钥</a:t>
            </a:r>
            <a:r>
              <a:rPr lang="en-US" altLang="zh-CN" sz="2400" b="0" dirty="0"/>
              <a:t>id_rsa.pub </a:t>
            </a:r>
            <a:r>
              <a:rPr lang="zh-CN" altLang="en-US" sz="2400" b="0" dirty="0"/>
              <a:t>内容追加到</a:t>
            </a:r>
            <a:r>
              <a:rPr lang="en-US" altLang="zh-CN" sz="2400" b="0" dirty="0" err="1"/>
              <a:t>authorized_keys</a:t>
            </a:r>
            <a:endParaRPr lang="en-US" altLang="zh-CN" sz="2400" b="0" dirty="0"/>
          </a:p>
          <a:p>
            <a:r>
              <a:rPr lang="en-US" altLang="zh-CN" sz="2400" b="0" dirty="0"/>
              <a:t> $ cat id_rsa.pub &gt;&gt; </a:t>
            </a:r>
            <a:r>
              <a:rPr lang="en-US" altLang="zh-CN" sz="2400" b="0" dirty="0" err="1"/>
              <a:t>authorized_keys</a:t>
            </a:r>
            <a:r>
              <a:rPr lang="en-US" altLang="zh-CN" sz="2400" b="0" dirty="0"/>
              <a:t> 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EDA79AC-B813-4CDA-9D26-1EB427A5B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910" y="3429000"/>
            <a:ext cx="7128180" cy="1413433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6C19B3CD-7A47-476A-B49C-71E72796F5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36E097F8-9C51-4F18-8D4A-DA191B047B60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49037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EF87FD-DAB8-40B3-A609-A7B73795C9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62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5EC24F-5730-4E82-A666-F0937169496B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配置</a:t>
            </a:r>
            <a:r>
              <a:rPr lang="en-US" altLang="zh-CN" sz="2400" dirty="0" err="1"/>
              <a:t>ssh</a:t>
            </a:r>
            <a:r>
              <a:rPr lang="zh-CN" altLang="en-US" sz="2400" dirty="0"/>
              <a:t>免密登录</a:t>
            </a:r>
            <a:endParaRPr lang="en-US" altLang="zh-CN" sz="2400" dirty="0"/>
          </a:p>
          <a:p>
            <a:r>
              <a:rPr lang="zh-CN" altLang="en-US" sz="2400" b="0" dirty="0"/>
              <a:t>（</a:t>
            </a:r>
            <a:r>
              <a:rPr lang="en-US" altLang="zh-CN" sz="2400" b="0" dirty="0"/>
              <a:t>3</a:t>
            </a:r>
            <a:r>
              <a:rPr lang="zh-CN" altLang="en-US" sz="2400" b="0" dirty="0"/>
              <a:t>）</a:t>
            </a:r>
            <a:r>
              <a:rPr lang="en-US" altLang="zh-CN" sz="2400" b="0" dirty="0"/>
              <a:t>[</a:t>
            </a:r>
            <a:r>
              <a:rPr lang="zh-CN" altLang="en-US" sz="2400" b="0" dirty="0"/>
              <a:t>从</a:t>
            </a:r>
            <a:r>
              <a:rPr lang="en-US" altLang="zh-CN" sz="2400" b="0" dirty="0"/>
              <a:t>] </a:t>
            </a:r>
            <a:r>
              <a:rPr lang="zh-CN" altLang="en-US" sz="2400" b="0" dirty="0"/>
              <a:t>从节点</a:t>
            </a:r>
            <a:r>
              <a:rPr lang="en-US" altLang="zh-CN" sz="2400" b="0" dirty="0"/>
              <a:t>:</a:t>
            </a:r>
          </a:p>
          <a:p>
            <a:r>
              <a:rPr lang="zh-CN" altLang="en-US" sz="2400" b="0" dirty="0"/>
              <a:t>在</a:t>
            </a:r>
            <a:r>
              <a:rPr lang="en-US" altLang="zh-CN" sz="2400" b="0" dirty="0"/>
              <a:t>slave1</a:t>
            </a:r>
            <a:r>
              <a:rPr lang="zh-CN" altLang="en-US" sz="2400" b="0" dirty="0"/>
              <a:t>中执行命令：</a:t>
            </a:r>
            <a:endParaRPr lang="en-US" altLang="zh-CN" sz="2400" b="0" dirty="0"/>
          </a:p>
          <a:p>
            <a:r>
              <a:rPr lang="en-US" altLang="zh-CN" sz="2400" b="0" dirty="0"/>
              <a:t>$ cd ~/.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 </a:t>
            </a:r>
          </a:p>
          <a:p>
            <a:r>
              <a:rPr lang="en-US" altLang="zh-CN" sz="2400" b="0" dirty="0"/>
              <a:t>$ </a:t>
            </a:r>
            <a:r>
              <a:rPr lang="en-US" altLang="zh-CN" sz="2400" b="0" dirty="0" err="1"/>
              <a:t>scp</a:t>
            </a:r>
            <a:r>
              <a:rPr lang="en-US" altLang="zh-CN" sz="2400" b="0" dirty="0"/>
              <a:t> id_rsa.pub master:~/.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/id_rsa.pub.s1 </a:t>
            </a:r>
          </a:p>
          <a:p>
            <a:r>
              <a:rPr lang="zh-CN" altLang="en-US" sz="2400" b="0" dirty="0"/>
              <a:t>在</a:t>
            </a:r>
            <a:r>
              <a:rPr lang="en-US" altLang="zh-CN" sz="2400" b="0" dirty="0"/>
              <a:t>slave2</a:t>
            </a:r>
            <a:r>
              <a:rPr lang="zh-CN" altLang="en-US" sz="2400" b="0" dirty="0"/>
              <a:t>中执行命令：</a:t>
            </a:r>
            <a:endParaRPr lang="en-US" altLang="zh-CN" sz="2400" b="0" dirty="0"/>
          </a:p>
          <a:p>
            <a:r>
              <a:rPr lang="en-US" altLang="zh-CN" sz="2400" b="0" dirty="0"/>
              <a:t>$ cd ~/.</a:t>
            </a:r>
            <a:r>
              <a:rPr lang="en-US" altLang="zh-CN" sz="2400" b="0" dirty="0" err="1"/>
              <a:t>ssh</a:t>
            </a:r>
            <a:endParaRPr lang="en-US" altLang="zh-CN" sz="2400" b="0" dirty="0"/>
          </a:p>
          <a:p>
            <a:r>
              <a:rPr lang="en-US" altLang="zh-CN" sz="2400" b="0" dirty="0"/>
              <a:t>$ </a:t>
            </a:r>
            <a:r>
              <a:rPr lang="en-US" altLang="zh-CN" sz="2400" b="0" dirty="0" err="1"/>
              <a:t>scp</a:t>
            </a:r>
            <a:r>
              <a:rPr lang="en-US" altLang="zh-CN" sz="2400" b="0" dirty="0"/>
              <a:t> id_rsa.pub master:~/.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/id_rsa.pub.s2</a:t>
            </a:r>
          </a:p>
          <a:p>
            <a:endParaRPr lang="zh-CN" altLang="en-US" sz="2400" b="0" dirty="0"/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60493B7-D742-47E9-8331-59A0DB5D0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319" y="4902009"/>
            <a:ext cx="6307361" cy="1638276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2725A284-DD1C-4009-B24F-115C6359A6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9CD25E44-5DA5-4500-9067-58ECAD257166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73686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EF87FD-DAB8-40B3-A609-A7B73795C9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63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5EC24F-5730-4E82-A666-F0937169496B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配置</a:t>
            </a:r>
            <a:r>
              <a:rPr lang="en-US" altLang="zh-CN" sz="2400" dirty="0" err="1"/>
              <a:t>ssh</a:t>
            </a:r>
            <a:r>
              <a:rPr lang="zh-CN" altLang="en-US" sz="2400" dirty="0"/>
              <a:t>免密登录</a:t>
            </a:r>
            <a:endParaRPr lang="en-US" altLang="zh-CN" sz="2400" dirty="0"/>
          </a:p>
          <a:p>
            <a:r>
              <a:rPr lang="zh-CN" altLang="en-US" sz="2400" b="0" dirty="0"/>
              <a:t>（</a:t>
            </a:r>
            <a:r>
              <a:rPr lang="en-US" altLang="zh-CN" sz="2400" b="0" dirty="0"/>
              <a:t>4</a:t>
            </a:r>
            <a:r>
              <a:rPr lang="zh-CN" altLang="en-US" sz="2400" b="0" dirty="0"/>
              <a:t>） </a:t>
            </a:r>
            <a:r>
              <a:rPr lang="en-US" altLang="zh-CN" sz="2400" b="0" dirty="0"/>
              <a:t>[</a:t>
            </a:r>
            <a:r>
              <a:rPr lang="zh-CN" altLang="en-US" sz="2400" b="0" dirty="0"/>
              <a:t>主</a:t>
            </a:r>
            <a:r>
              <a:rPr lang="en-US" altLang="zh-CN" sz="2400" b="0" dirty="0"/>
              <a:t>] </a:t>
            </a:r>
            <a:r>
              <a:rPr lang="zh-CN" altLang="en-US" sz="2400" b="0" dirty="0"/>
              <a:t>主节点</a:t>
            </a:r>
            <a:r>
              <a:rPr lang="en-US" altLang="zh-CN" sz="2400" b="0" dirty="0"/>
              <a:t>: </a:t>
            </a:r>
            <a:r>
              <a:rPr lang="zh-CN" altLang="en-US" sz="2400" b="0" dirty="0"/>
              <a:t>（仍在</a:t>
            </a:r>
            <a:r>
              <a:rPr lang="en-US" altLang="zh-CN" sz="2400" b="0" dirty="0"/>
              <a:t>~/.</a:t>
            </a:r>
            <a:r>
              <a:rPr lang="en-US" altLang="zh-CN" sz="2400" b="0" dirty="0" err="1"/>
              <a:t>ssh</a:t>
            </a:r>
            <a:r>
              <a:rPr lang="zh-CN" altLang="en-US" sz="2400" b="0" dirty="0"/>
              <a:t>目录中）</a:t>
            </a:r>
          </a:p>
          <a:p>
            <a:r>
              <a:rPr lang="en-US" altLang="zh-CN" sz="2400" b="0" dirty="0"/>
              <a:t>$ cat id_rsa.pub.s1 &gt;&gt; </a:t>
            </a:r>
            <a:r>
              <a:rPr lang="en-US" altLang="zh-CN" sz="2400" b="0" dirty="0" err="1"/>
              <a:t>authorized_keys</a:t>
            </a:r>
            <a:r>
              <a:rPr lang="en-US" altLang="zh-CN" sz="2400" b="0" dirty="0"/>
              <a:t> </a:t>
            </a:r>
          </a:p>
          <a:p>
            <a:r>
              <a:rPr lang="en-US" altLang="zh-CN" sz="2400" b="0" dirty="0"/>
              <a:t>$ cat id_rsa.pub.s2 &gt;&gt; </a:t>
            </a:r>
            <a:r>
              <a:rPr lang="en-US" altLang="zh-CN" sz="2400" b="0" dirty="0" err="1"/>
              <a:t>authorized_keys</a:t>
            </a:r>
            <a:r>
              <a:rPr lang="en-US" altLang="zh-CN" sz="2400" b="0" dirty="0"/>
              <a:t> 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B714BEB-15E4-41F3-A2F3-FFF55028A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687" y="3429000"/>
            <a:ext cx="7306626" cy="1309594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975CFF59-DAB3-4B64-856F-ED50C0EC83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D39674F7-20A2-43A0-91CD-93491FCB187F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28747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EF87FD-DAB8-40B3-A609-A7B73795C9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64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5EC24F-5730-4E82-A666-F0937169496B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配置</a:t>
            </a:r>
            <a:r>
              <a:rPr lang="en-US" altLang="zh-CN" sz="2400" dirty="0" err="1"/>
              <a:t>ssh</a:t>
            </a:r>
            <a:r>
              <a:rPr lang="zh-CN" altLang="en-US" sz="2400" dirty="0"/>
              <a:t>免密登录</a:t>
            </a:r>
            <a:endParaRPr lang="en-US" altLang="zh-CN" sz="2400" dirty="0"/>
          </a:p>
          <a:p>
            <a:r>
              <a:rPr lang="en-US" altLang="zh-CN" sz="2400" b="0" dirty="0"/>
              <a:t>(5)  [</a:t>
            </a:r>
            <a:r>
              <a:rPr lang="zh-CN" altLang="en-US" sz="2400" b="0" dirty="0"/>
              <a:t>主</a:t>
            </a:r>
            <a:r>
              <a:rPr lang="en-US" altLang="zh-CN" sz="2400" b="0" dirty="0"/>
              <a:t>]  </a:t>
            </a:r>
            <a:r>
              <a:rPr lang="zh-CN" altLang="en-US" sz="2400" b="0" dirty="0"/>
              <a:t>主节点</a:t>
            </a:r>
            <a:r>
              <a:rPr lang="en-US" altLang="zh-CN" sz="2400" b="0" dirty="0"/>
              <a:t>: </a:t>
            </a:r>
            <a:r>
              <a:rPr lang="zh-CN" altLang="en-US" sz="2400" b="0" dirty="0"/>
              <a:t>（仍在</a:t>
            </a:r>
            <a:r>
              <a:rPr lang="en-US" altLang="zh-CN" sz="2400" b="0" dirty="0"/>
              <a:t>~/.</a:t>
            </a:r>
            <a:r>
              <a:rPr lang="en-US" altLang="zh-CN" sz="2400" b="0" dirty="0" err="1"/>
              <a:t>ssh</a:t>
            </a:r>
            <a:r>
              <a:rPr lang="zh-CN" altLang="en-US" sz="2400" b="0" dirty="0"/>
              <a:t>目录中）</a:t>
            </a:r>
          </a:p>
          <a:p>
            <a:r>
              <a:rPr lang="en-US" altLang="zh-CN" sz="2400" b="0" dirty="0"/>
              <a:t>$ </a:t>
            </a:r>
            <a:r>
              <a:rPr lang="en-US" altLang="zh-CN" sz="2400" b="0" dirty="0" err="1"/>
              <a:t>scp</a:t>
            </a:r>
            <a:r>
              <a:rPr lang="en-US" altLang="zh-CN" sz="2400" b="0" dirty="0"/>
              <a:t> </a:t>
            </a:r>
            <a:r>
              <a:rPr lang="en-US" altLang="zh-CN" sz="2400" b="0" dirty="0" err="1"/>
              <a:t>authorized_keys</a:t>
            </a:r>
            <a:r>
              <a:rPr lang="en-US" altLang="zh-CN" sz="2400" b="0" dirty="0"/>
              <a:t> slave1:~/.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/ </a:t>
            </a:r>
          </a:p>
          <a:p>
            <a:r>
              <a:rPr lang="en-US" altLang="zh-CN" sz="2400" b="0" dirty="0"/>
              <a:t>$ </a:t>
            </a:r>
            <a:r>
              <a:rPr lang="en-US" altLang="zh-CN" sz="2400" b="0" dirty="0" err="1"/>
              <a:t>scp</a:t>
            </a:r>
            <a:r>
              <a:rPr lang="en-US" altLang="zh-CN" sz="2400" b="0" dirty="0"/>
              <a:t> </a:t>
            </a:r>
            <a:r>
              <a:rPr lang="en-US" altLang="zh-CN" sz="2400" b="0" dirty="0" err="1"/>
              <a:t>authorized_keys</a:t>
            </a:r>
            <a:r>
              <a:rPr lang="en-US" altLang="zh-CN" sz="2400" b="0" dirty="0"/>
              <a:t> slave2:~/.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/</a:t>
            </a:r>
          </a:p>
          <a:p>
            <a:pPr marL="0" indent="0">
              <a:buNone/>
            </a:pPr>
            <a:r>
              <a:rPr lang="en-US" altLang="zh-CN" sz="2400" b="0" dirty="0"/>
              <a:t>       </a:t>
            </a:r>
          </a:p>
          <a:p>
            <a:endParaRPr lang="en-US" altLang="zh-CN" sz="2400" b="0" dirty="0"/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F06E9A1-80B4-4DD8-A27D-2EE35DF0E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14" y="3663412"/>
            <a:ext cx="7247771" cy="2446646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4138283D-F536-4524-83BB-3B66FFFD42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48F38430-7F52-453E-98EF-17C8E41D8DC5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80209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EF87FD-DAB8-40B3-A609-A7B73795C9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65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5EC24F-5730-4E82-A666-F0937169496B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配置</a:t>
            </a:r>
            <a:r>
              <a:rPr lang="en-US" altLang="zh-CN" sz="2400" dirty="0" err="1"/>
              <a:t>ssh</a:t>
            </a:r>
            <a:r>
              <a:rPr lang="zh-CN" altLang="en-US" sz="2400" dirty="0"/>
              <a:t>免密登录</a:t>
            </a:r>
            <a:endParaRPr lang="en-US" altLang="zh-CN" sz="2400" dirty="0"/>
          </a:p>
          <a:p>
            <a:r>
              <a:rPr lang="zh-CN" altLang="en-US" sz="2400" b="0" dirty="0"/>
              <a:t>验证</a:t>
            </a:r>
            <a:r>
              <a:rPr lang="en-US" altLang="zh-CN" sz="2400" b="0" dirty="0" err="1"/>
              <a:t>ssh</a:t>
            </a:r>
            <a:r>
              <a:rPr lang="zh-CN" altLang="en-US" sz="2400" b="0" dirty="0"/>
              <a:t>免密码登录</a:t>
            </a:r>
            <a:r>
              <a:rPr lang="en-US" altLang="zh-CN" sz="2400" b="0" dirty="0"/>
              <a:t>:</a:t>
            </a:r>
            <a:r>
              <a:rPr lang="zh-CN" altLang="en-US" sz="2400" b="0" dirty="0"/>
              <a:t>（以免密登录</a:t>
            </a:r>
            <a:r>
              <a:rPr lang="en-US" altLang="zh-CN" sz="2400" b="0" dirty="0"/>
              <a:t>slave1</a:t>
            </a:r>
            <a:r>
              <a:rPr lang="zh-CN" altLang="en-US" sz="2400" b="0" dirty="0"/>
              <a:t>为例）</a:t>
            </a:r>
          </a:p>
          <a:p>
            <a:r>
              <a:rPr lang="zh-CN" altLang="en-US" sz="2400" b="0" dirty="0"/>
              <a:t>主节点输入命令</a:t>
            </a:r>
            <a:r>
              <a:rPr lang="en-US" altLang="zh-CN" sz="2400" b="0" dirty="0"/>
              <a:t>$ 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 slave1 </a:t>
            </a:r>
          </a:p>
          <a:p>
            <a:r>
              <a:rPr lang="zh-CN" altLang="en-US" sz="2400" b="0" dirty="0"/>
              <a:t>根据提示输入“</a:t>
            </a:r>
            <a:r>
              <a:rPr lang="en-US" altLang="zh-CN" sz="2400" b="0" dirty="0"/>
              <a:t>yes” </a:t>
            </a:r>
            <a:r>
              <a:rPr lang="zh-CN" altLang="en-US" sz="2400" b="0" dirty="0"/>
              <a:t>第一次登陆仍然需要输入密码</a:t>
            </a:r>
          </a:p>
          <a:p>
            <a:r>
              <a:rPr lang="zh-CN" altLang="en-US" sz="2400" b="0" dirty="0"/>
              <a:t>输入命令</a:t>
            </a:r>
            <a:r>
              <a:rPr lang="en-US" altLang="zh-CN" sz="2400" b="0" dirty="0"/>
              <a:t>$ exit</a:t>
            </a:r>
            <a:r>
              <a:rPr lang="zh-CN" altLang="en-US" sz="2400" b="0" dirty="0"/>
              <a:t>注销或</a:t>
            </a:r>
            <a:r>
              <a:rPr lang="en-US" altLang="zh-CN" sz="2400" b="0" dirty="0"/>
              <a:t>$ </a:t>
            </a:r>
            <a:r>
              <a:rPr lang="en-US" altLang="zh-CN" sz="2400" b="0" dirty="0" err="1"/>
              <a:t>ctrl+D</a:t>
            </a:r>
            <a:endParaRPr lang="en-US" altLang="zh-CN" sz="2400" b="0" dirty="0"/>
          </a:p>
          <a:p>
            <a:r>
              <a:rPr lang="zh-CN" altLang="en-US" sz="2400" b="0" dirty="0"/>
              <a:t>再次输入命令</a:t>
            </a:r>
            <a:r>
              <a:rPr lang="en-US" altLang="zh-CN" sz="2400" b="0" dirty="0"/>
              <a:t>$ </a:t>
            </a:r>
            <a:r>
              <a:rPr lang="en-US" altLang="zh-CN" sz="2400" b="0" dirty="0" err="1"/>
              <a:t>ssh</a:t>
            </a:r>
            <a:r>
              <a:rPr lang="en-US" altLang="zh-CN" sz="2400" b="0" dirty="0"/>
              <a:t> salve1 </a:t>
            </a:r>
            <a:r>
              <a:rPr lang="zh-CN" altLang="en-US" sz="2400" b="0" dirty="0"/>
              <a:t>即可直接登录</a:t>
            </a:r>
            <a:endParaRPr lang="en-US" altLang="zh-CN" sz="2400" b="0" dirty="0"/>
          </a:p>
          <a:p>
            <a:r>
              <a:rPr lang="zh-CN" altLang="en-US" sz="2400" b="0" dirty="0"/>
              <a:t>在每个节点都有</a:t>
            </a:r>
            <a:r>
              <a:rPr lang="en-US" altLang="zh-CN" sz="2400" b="0" dirty="0" err="1"/>
              <a:t>ssh</a:t>
            </a:r>
            <a:r>
              <a:rPr lang="zh-CN" altLang="en-US" sz="2400" b="0" dirty="0"/>
              <a:t>三个，包括</a:t>
            </a:r>
            <a:r>
              <a:rPr lang="en-US" altLang="zh-CN" sz="2400" b="0" dirty="0"/>
              <a:t>master </a:t>
            </a:r>
            <a:r>
              <a:rPr lang="zh-CN" altLang="zh-CN" sz="2400" b="0" dirty="0"/>
              <a:t>、</a:t>
            </a:r>
            <a:r>
              <a:rPr lang="en-US" altLang="zh-CN" sz="2400" b="0" dirty="0"/>
              <a:t>slave1</a:t>
            </a:r>
            <a:r>
              <a:rPr lang="zh-CN" altLang="zh-CN" sz="2400" b="0" dirty="0"/>
              <a:t>和</a:t>
            </a:r>
            <a:r>
              <a:rPr lang="en-US" altLang="zh-CN" sz="2400" b="0" dirty="0"/>
              <a:t>slave2</a:t>
            </a:r>
            <a:endParaRPr lang="zh-CN" altLang="en-US" sz="2400" b="0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文本框 27">
            <a:extLst>
              <a:ext uri="{FF2B5EF4-FFF2-40B4-BE49-F238E27FC236}">
                <a16:creationId xmlns:a16="http://schemas.microsoft.com/office/drawing/2014/main" id="{7459B165-7F3D-4DD4-9D20-10F2D96319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25">
            <a:extLst>
              <a:ext uri="{FF2B5EF4-FFF2-40B4-BE49-F238E27FC236}">
                <a16:creationId xmlns:a16="http://schemas.microsoft.com/office/drawing/2014/main" id="{3C1A391E-15A4-437E-BF3D-881710DA1448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67315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98BA57C-7957-4B82-8898-A52C0378476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66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75F37B-B43F-468A-A8D5-B1220ECAAE99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启动</a:t>
            </a:r>
            <a:r>
              <a:rPr lang="en-US" altLang="zh-CN" sz="2400" dirty="0"/>
              <a:t>Hadoop</a:t>
            </a:r>
            <a:r>
              <a:rPr lang="zh-CN" altLang="en-US" sz="2400" dirty="0"/>
              <a:t>集群</a:t>
            </a:r>
            <a:endParaRPr lang="en-US" altLang="zh-CN" sz="2400" dirty="0"/>
          </a:p>
          <a:p>
            <a:r>
              <a:rPr lang="zh-CN" altLang="en-US" sz="2400" b="0" dirty="0"/>
              <a:t>格式化数据节点</a:t>
            </a:r>
            <a:r>
              <a:rPr lang="en-US" altLang="zh-CN" sz="2400" b="0" dirty="0"/>
              <a:t>:   $ 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 </a:t>
            </a:r>
            <a:r>
              <a:rPr lang="en-US" altLang="zh-CN" sz="2400" b="0" dirty="0" err="1"/>
              <a:t>namenode</a:t>
            </a:r>
            <a:r>
              <a:rPr lang="en-US" altLang="zh-CN" sz="2400" b="0" dirty="0"/>
              <a:t> -format</a:t>
            </a:r>
          </a:p>
          <a:p>
            <a:r>
              <a:rPr lang="zh-CN" altLang="en-US" sz="2400" b="0" dirty="0"/>
              <a:t>注意这里只需格式化一次，如果重新格式化会因为</a:t>
            </a:r>
            <a:r>
              <a:rPr lang="en-US" altLang="zh-CN" sz="2400" b="0" dirty="0" err="1"/>
              <a:t>namenode</a:t>
            </a:r>
            <a:r>
              <a:rPr lang="zh-CN" altLang="en-US" sz="2400" b="0" dirty="0"/>
              <a:t>／</a:t>
            </a:r>
            <a:r>
              <a:rPr lang="en-US" altLang="zh-CN" sz="2400" b="0" dirty="0" err="1"/>
              <a:t>datanode</a:t>
            </a:r>
            <a:r>
              <a:rPr lang="zh-CN" altLang="en-US" sz="2400" b="0" dirty="0"/>
              <a:t>不一致的问题而产生异常。</a:t>
            </a:r>
            <a:endParaRPr lang="en-US" altLang="zh-CN" sz="2400" b="0" dirty="0"/>
          </a:p>
          <a:p>
            <a:r>
              <a:rPr lang="zh-CN" altLang="en-US" sz="2400" b="0" dirty="0"/>
              <a:t>如有需求（例如在</a:t>
            </a:r>
            <a:r>
              <a:rPr lang="en-US" altLang="zh-CN" sz="2400" b="0" dirty="0"/>
              <a:t>slave</a:t>
            </a:r>
            <a:r>
              <a:rPr lang="zh-CN" altLang="en-US" sz="2400" b="0" dirty="0"/>
              <a:t>机器上使用</a:t>
            </a:r>
            <a:r>
              <a:rPr lang="en-US" altLang="zh-CN" sz="2400" b="0" dirty="0" err="1"/>
              <a:t>jps</a:t>
            </a:r>
            <a:r>
              <a:rPr lang="zh-CN" altLang="en-US" sz="2400" b="0" dirty="0"/>
              <a:t>查看进程时，发现</a:t>
            </a:r>
            <a:r>
              <a:rPr lang="en-US" altLang="zh-CN" sz="2400" b="0" dirty="0" err="1"/>
              <a:t>datanode</a:t>
            </a:r>
            <a:r>
              <a:rPr lang="zh-CN" altLang="en-US" sz="2400" b="0" dirty="0"/>
              <a:t>没有正常启动）需要重新格式化，那么请清空</a:t>
            </a:r>
            <a:r>
              <a:rPr lang="en-US" altLang="zh-CN" sz="2400" b="0" dirty="0"/>
              <a:t>master</a:t>
            </a:r>
            <a:r>
              <a:rPr lang="zh-CN" altLang="en-US" sz="2400" b="0" dirty="0"/>
              <a:t>和每个</a:t>
            </a:r>
            <a:r>
              <a:rPr lang="en-US" altLang="zh-CN" sz="2400" b="0" dirty="0"/>
              <a:t>slave</a:t>
            </a:r>
            <a:r>
              <a:rPr lang="zh-CN" altLang="en-US" sz="2400" b="0" dirty="0"/>
              <a:t>中，</a:t>
            </a:r>
            <a:r>
              <a:rPr lang="en-US" altLang="zh-CN" sz="2400" b="0" dirty="0" err="1"/>
              <a:t>hadoop</a:t>
            </a:r>
            <a:r>
              <a:rPr lang="zh-CN" altLang="en-US" sz="2400" b="0" dirty="0"/>
              <a:t>下</a:t>
            </a:r>
            <a:r>
              <a:rPr lang="en-US" altLang="zh-CN" sz="2400" b="0" dirty="0" err="1"/>
              <a:t>tmp</a:t>
            </a:r>
            <a:r>
              <a:rPr lang="zh-CN" altLang="en-US" sz="2400" b="0" dirty="0"/>
              <a:t>目录，以及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dfs</a:t>
            </a:r>
            <a:r>
              <a:rPr lang="en-US" altLang="zh-CN" sz="2400" b="0" dirty="0"/>
              <a:t>/name</a:t>
            </a:r>
            <a:r>
              <a:rPr lang="zh-CN" altLang="en-US" sz="2400" b="0" dirty="0"/>
              <a:t>和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dfs</a:t>
            </a:r>
            <a:r>
              <a:rPr lang="en-US" altLang="zh-CN" sz="2400" b="0" dirty="0"/>
              <a:t>/data</a:t>
            </a:r>
            <a:r>
              <a:rPr lang="zh-CN" altLang="en-US" sz="2400" b="0" dirty="0"/>
              <a:t>的子目录中的所有内容，然后再重新执行格式化命令。</a:t>
            </a:r>
            <a:r>
              <a:rPr lang="en-US" altLang="zh-CN" sz="2400" b="0" dirty="0"/>
              <a:t>(</a:t>
            </a:r>
            <a:r>
              <a:rPr lang="zh-CN" altLang="en-US" sz="2400" b="0" dirty="0"/>
              <a:t>必要时也可以把相应的</a:t>
            </a:r>
            <a:r>
              <a:rPr lang="en-US" altLang="zh-CN" sz="2400" b="0" dirty="0"/>
              <a:t>logs</a:t>
            </a:r>
            <a:r>
              <a:rPr lang="zh-CN" altLang="en-US" sz="2400" b="0" dirty="0"/>
              <a:t>删除</a:t>
            </a:r>
            <a:r>
              <a:rPr lang="en-US" altLang="zh-CN" sz="2400" b="0" dirty="0"/>
              <a:t>)</a:t>
            </a:r>
          </a:p>
          <a:p>
            <a:r>
              <a:rPr lang="zh-CN" altLang="en-US" sz="2400" b="0" dirty="0"/>
              <a:t>清空该目录命令： </a:t>
            </a:r>
            <a:r>
              <a:rPr lang="en-US" altLang="zh-CN" sz="2400" b="0" dirty="0" err="1"/>
              <a:t>rm</a:t>
            </a:r>
            <a:r>
              <a:rPr lang="en-US" altLang="zh-CN" sz="2400" b="0" dirty="0"/>
              <a:t> –r ./*</a:t>
            </a:r>
          </a:p>
          <a:p>
            <a:endParaRPr lang="zh-CN" altLang="en-US" dirty="0"/>
          </a:p>
        </p:txBody>
      </p:sp>
      <p:sp>
        <p:nvSpPr>
          <p:cNvPr id="4" name="文本框 27">
            <a:extLst>
              <a:ext uri="{FF2B5EF4-FFF2-40B4-BE49-F238E27FC236}">
                <a16:creationId xmlns:a16="http://schemas.microsoft.com/office/drawing/2014/main" id="{CA8FD3C1-C090-4993-AF50-4EF335F397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25">
            <a:extLst>
              <a:ext uri="{FF2B5EF4-FFF2-40B4-BE49-F238E27FC236}">
                <a16:creationId xmlns:a16="http://schemas.microsoft.com/office/drawing/2014/main" id="{32D256C7-4666-4052-BC0B-1B6B0D099DCC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08452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A904025-1C2B-4F97-8B13-90E263BA678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67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6B982F-0C5D-4887-B9E9-464AF427212C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在</a:t>
            </a:r>
            <a:r>
              <a:rPr lang="en-US" altLang="zh-CN" sz="2400" dirty="0"/>
              <a:t>master</a:t>
            </a:r>
            <a:r>
              <a:rPr lang="zh-CN" altLang="en-US" sz="2400" dirty="0"/>
              <a:t>节点启动</a:t>
            </a:r>
            <a:endParaRPr lang="en-US" altLang="zh-CN" sz="2400" dirty="0"/>
          </a:p>
          <a:p>
            <a:r>
              <a:rPr lang="zh-CN" altLang="en-US" sz="2400" b="0" dirty="0"/>
              <a:t>由于在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etc</a:t>
            </a:r>
            <a:r>
              <a:rPr lang="en-US" altLang="zh-CN" sz="2400" b="0" dirty="0"/>
              <a:t>/profile</a:t>
            </a:r>
            <a:r>
              <a:rPr lang="zh-CN" altLang="en-US" sz="2400" b="0" dirty="0"/>
              <a:t>中已</a:t>
            </a:r>
            <a:r>
              <a:rPr lang="zh-CN" altLang="zh-CN" sz="2400" b="0" dirty="0"/>
              <a:t>将</a:t>
            </a:r>
            <a:r>
              <a:rPr lang="en-US" altLang="zh-CN" sz="2400" b="0" dirty="0"/>
              <a:t> Hadoop </a:t>
            </a:r>
            <a:r>
              <a:rPr lang="zh-CN" altLang="zh-CN" sz="2400" b="0" dirty="0"/>
              <a:t>命令的相关目录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sbin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hadoop</a:t>
            </a:r>
            <a:r>
              <a:rPr lang="zh-CN" altLang="zh-CN" sz="2400" b="0" dirty="0"/>
              <a:t>加入到</a:t>
            </a:r>
            <a:r>
              <a:rPr lang="en-US" altLang="zh-CN" sz="2400" b="0" dirty="0"/>
              <a:t> PATH </a:t>
            </a:r>
            <a:r>
              <a:rPr lang="zh-CN" altLang="zh-CN" sz="2400" b="0" dirty="0"/>
              <a:t>环境变量中</a:t>
            </a:r>
            <a:r>
              <a:rPr lang="zh-CN" altLang="en-US" sz="2400" b="0" dirty="0"/>
              <a:t>，因此可以直接通过 </a:t>
            </a:r>
            <a:r>
              <a:rPr lang="en-US" altLang="zh-CN" sz="2400" b="0" dirty="0"/>
              <a:t>start-all.sh </a:t>
            </a:r>
            <a:r>
              <a:rPr lang="zh-CN" altLang="en-US" sz="2400" b="0" dirty="0"/>
              <a:t>开启 </a:t>
            </a:r>
            <a:r>
              <a:rPr lang="en-US" altLang="zh-CN" sz="2400" b="0" dirty="0"/>
              <a:t>Hadoop</a:t>
            </a:r>
          </a:p>
          <a:p>
            <a:r>
              <a:rPr lang="en-US" altLang="zh-CN" sz="2400" b="0" dirty="0"/>
              <a:t>$ start-all.sh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BC27829-29BE-469D-B078-4AFF5DF8A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605" y="3664426"/>
            <a:ext cx="7950790" cy="2228999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B7A86246-5BFD-486E-BAFD-D264EC9D10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4F8CC908-C1FC-42A5-B665-1B2B5E74DA82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90536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85F3F5B-2A7E-4C9E-8815-E2D1AD106E7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68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C5A256-C4E6-4952-995D-F9248B5E570B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查看启动进程</a:t>
            </a:r>
            <a:endParaRPr lang="en-US" altLang="zh-CN" sz="2400" dirty="0"/>
          </a:p>
          <a:p>
            <a:r>
              <a:rPr lang="en-US" altLang="zh-CN" sz="2400" b="0" dirty="0"/>
              <a:t>master</a:t>
            </a:r>
            <a:r>
              <a:rPr lang="zh-CN" altLang="en-US" sz="2400" b="0" dirty="0"/>
              <a:t>上：</a:t>
            </a:r>
            <a:r>
              <a:rPr lang="en-US" altLang="zh-CN" sz="2400" b="0" dirty="0"/>
              <a:t>$ </a:t>
            </a:r>
            <a:r>
              <a:rPr lang="en-US" altLang="zh-CN" sz="2400" b="0" dirty="0" err="1"/>
              <a:t>jps</a:t>
            </a:r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pPr marL="0" indent="0">
              <a:buNone/>
            </a:pPr>
            <a:endParaRPr lang="en-US" altLang="zh-CN" sz="2400" b="0" dirty="0"/>
          </a:p>
          <a:p>
            <a:r>
              <a:rPr lang="en-US" altLang="zh-CN" sz="2400" b="0" dirty="0"/>
              <a:t>slave1 </a:t>
            </a:r>
            <a:r>
              <a:rPr lang="zh-CN" altLang="en-US" sz="2400" b="0" dirty="0"/>
              <a:t>上：</a:t>
            </a:r>
            <a:r>
              <a:rPr lang="en-US" altLang="zh-CN" sz="2400" b="0" dirty="0"/>
              <a:t>$ </a:t>
            </a:r>
            <a:r>
              <a:rPr lang="en-US" altLang="zh-CN" sz="2400" b="0" dirty="0" err="1"/>
              <a:t>jps</a:t>
            </a:r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r>
              <a:rPr lang="en-US" altLang="zh-CN" sz="2400" b="0" dirty="0"/>
              <a:t>slave2 </a:t>
            </a:r>
            <a:r>
              <a:rPr lang="zh-CN" altLang="zh-CN" sz="2400" b="0" dirty="0"/>
              <a:t>上：</a:t>
            </a:r>
            <a:r>
              <a:rPr lang="en-US" altLang="zh-CN" sz="2400" b="0" dirty="0"/>
              <a:t>$ </a:t>
            </a:r>
            <a:r>
              <a:rPr lang="en-US" altLang="zh-CN" sz="2400" b="0" dirty="0" err="1"/>
              <a:t>jps</a:t>
            </a:r>
            <a:endParaRPr lang="en-US" altLang="zh-CN" sz="2400" b="0" dirty="0"/>
          </a:p>
          <a:p>
            <a:endParaRPr lang="zh-CN" altLang="zh-CN" sz="2400" b="0" dirty="0"/>
          </a:p>
          <a:p>
            <a:endParaRPr lang="zh-CN" altLang="en-US" b="0" dirty="0"/>
          </a:p>
          <a:p>
            <a:endParaRPr lang="en-US" altLang="zh-CN" b="0" dirty="0"/>
          </a:p>
          <a:p>
            <a:endParaRPr lang="zh-CN" altLang="en-US" b="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DC75FD0-1E3A-4A10-A0F1-6D92BA8A7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609" y="1565774"/>
            <a:ext cx="3065575" cy="11431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C290F03-764B-4EBF-A5E6-79F13F805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217" y="3429000"/>
            <a:ext cx="3119809" cy="110296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6BB1775-6FFA-451F-8437-425BA3A96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3776" y="5130512"/>
            <a:ext cx="3123240" cy="1102962"/>
          </a:xfrm>
          <a:prstGeom prst="rect">
            <a:avLst/>
          </a:prstGeom>
        </p:spPr>
      </p:pic>
      <p:sp>
        <p:nvSpPr>
          <p:cNvPr id="8" name="文本框 27">
            <a:extLst>
              <a:ext uri="{FF2B5EF4-FFF2-40B4-BE49-F238E27FC236}">
                <a16:creationId xmlns:a16="http://schemas.microsoft.com/office/drawing/2014/main" id="{EB829E5C-374C-4E26-906A-002AAAABB1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25">
            <a:extLst>
              <a:ext uri="{FF2B5EF4-FFF2-40B4-BE49-F238E27FC236}">
                <a16:creationId xmlns:a16="http://schemas.microsoft.com/office/drawing/2014/main" id="{8409C018-8B5E-40AE-97C3-4C76DDB472BB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3881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60B4EDB-46BB-48FD-862F-1E5FCDC0175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69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B80975-7A0C-4DF9-9920-06387FE65801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en-US" altLang="zh-CN" sz="2400" dirty="0"/>
              <a:t>UI</a:t>
            </a:r>
            <a:r>
              <a:rPr lang="zh-CN" altLang="en-US" sz="2400" dirty="0"/>
              <a:t>页面访问：</a:t>
            </a:r>
            <a:r>
              <a:rPr lang="en-US" altLang="zh-CN" sz="2400" dirty="0"/>
              <a:t>IP:8088</a:t>
            </a:r>
          </a:p>
          <a:p>
            <a:r>
              <a:rPr lang="zh-CN" altLang="en-US" sz="2400" b="0" dirty="0"/>
              <a:t>注：指</a:t>
            </a:r>
            <a:r>
              <a:rPr lang="en-US" altLang="zh-CN" sz="2400" b="0" dirty="0"/>
              <a:t>master</a:t>
            </a:r>
            <a:r>
              <a:rPr lang="zh-CN" altLang="en-US" sz="2400" b="0" dirty="0"/>
              <a:t>的</a:t>
            </a:r>
            <a:r>
              <a:rPr lang="en-US" altLang="zh-CN" sz="2400" b="0" dirty="0"/>
              <a:t>IP</a:t>
            </a:r>
            <a:r>
              <a:rPr lang="zh-CN" altLang="en-US" sz="2400" b="0" dirty="0"/>
              <a:t>地址</a:t>
            </a:r>
            <a:endParaRPr lang="en-US" altLang="zh-CN" sz="2400" b="0" dirty="0"/>
          </a:p>
          <a:p>
            <a:r>
              <a:rPr lang="zh-CN" altLang="en-US" sz="2400" b="0" dirty="0"/>
              <a:t>如果启动成功可以看到存活的节点如下：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2E33B1-8EA0-4578-AC69-40ECC2A8F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12" y="2996952"/>
            <a:ext cx="6576176" cy="3405198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F038CF1C-06D1-4FE5-BCE3-0B8B5BB7D9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D179D8FE-C88C-448A-BE49-953640B411A2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693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7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en-US" altLang="zh-CN" dirty="0" err="1"/>
              <a:t>Vmware</a:t>
            </a:r>
            <a:r>
              <a:rPr lang="en-US" altLang="zh-CN" dirty="0"/>
              <a:t> Workstation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推荐</a:t>
            </a:r>
            <a:r>
              <a:rPr lang="zh-CN" altLang="zh-CN" sz="2400" b="0" dirty="0"/>
              <a:t>将</a:t>
            </a:r>
            <a:r>
              <a:rPr lang="en-US" altLang="zh-CN" sz="2400" b="0" dirty="0"/>
              <a:t>visual Studio </a:t>
            </a:r>
            <a:r>
              <a:rPr lang="zh-CN" altLang="zh-CN" sz="2400" b="0" dirty="0"/>
              <a:t>插件选项去掉 </a:t>
            </a:r>
            <a:endParaRPr lang="en-US" altLang="zh-CN" sz="2400" b="0" dirty="0"/>
          </a:p>
          <a:p>
            <a:r>
              <a:rPr lang="zh-CN" altLang="en-US" sz="2400" b="0" dirty="0"/>
              <a:t>修改默认安装</a:t>
            </a:r>
            <a:r>
              <a:rPr lang="zh-CN" altLang="zh-CN" sz="2400" b="0" dirty="0"/>
              <a:t>路径</a:t>
            </a:r>
            <a:r>
              <a:rPr lang="zh-CN" altLang="en-US" sz="2400" b="0" dirty="0"/>
              <a:t>，下一步</a:t>
            </a:r>
            <a:endParaRPr lang="en-US" altLang="zh-CN" sz="2400" b="0" dirty="0"/>
          </a:p>
          <a:p>
            <a:r>
              <a:rPr lang="zh-CN" altLang="en-US" sz="2400" b="0" dirty="0"/>
              <a:t>比如：安装在</a:t>
            </a:r>
            <a:r>
              <a:rPr lang="en-US" altLang="zh-CN" sz="2400" b="0" dirty="0"/>
              <a:t>D</a:t>
            </a:r>
            <a:r>
              <a:rPr lang="zh-CN" altLang="en-US" sz="2400" b="0" dirty="0"/>
              <a:t>盘下的</a:t>
            </a:r>
            <a:r>
              <a:rPr lang="en-US" altLang="zh-CN" sz="2400" b="0" dirty="0"/>
              <a:t>VMware workstation</a:t>
            </a:r>
            <a:r>
              <a:rPr lang="zh-CN" altLang="en-US" sz="2400" b="0" dirty="0"/>
              <a:t>文件夹下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5D76084-B2ED-45A3-BA81-CACA5ECAB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44" y="2852936"/>
            <a:ext cx="4749196" cy="3627434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001F537F-68DC-4B72-A625-7002626BAA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BE6AC646-1A95-4DB3-AA28-8467C0D73DFA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1323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FE35E3D-59CC-4783-8010-F51E4E63300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70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A387E5-BC5D-47A6-B346-D48F2748105D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1.6 Hadoop</a:t>
            </a:r>
            <a:r>
              <a:rPr lang="zh-CN" altLang="en-US" dirty="0"/>
              <a:t>集群环境配置</a:t>
            </a:r>
            <a:endParaRPr lang="en-US" altLang="zh-CN" dirty="0"/>
          </a:p>
          <a:p>
            <a:r>
              <a:rPr lang="zh-CN" altLang="en-US" sz="2400" dirty="0"/>
              <a:t>访问</a:t>
            </a:r>
            <a:r>
              <a:rPr lang="en-US" altLang="zh-CN" sz="2400" dirty="0"/>
              <a:t>50070</a:t>
            </a:r>
            <a:r>
              <a:rPr lang="zh-CN" altLang="en-US" sz="2400" dirty="0"/>
              <a:t>端口： </a:t>
            </a:r>
            <a:r>
              <a:rPr lang="en-US" altLang="zh-CN" sz="2400" dirty="0"/>
              <a:t>IP</a:t>
            </a:r>
            <a:r>
              <a:rPr lang="zh-CN" altLang="en-US" sz="2400" dirty="0"/>
              <a:t>：</a:t>
            </a:r>
            <a:r>
              <a:rPr lang="en-US" altLang="zh-CN" sz="2400" dirty="0"/>
              <a:t>50070</a:t>
            </a:r>
          </a:p>
          <a:p>
            <a:r>
              <a:rPr lang="zh-CN" altLang="en-US" sz="2400" b="0" dirty="0"/>
              <a:t>注：指</a:t>
            </a:r>
            <a:r>
              <a:rPr lang="en-US" altLang="zh-CN" sz="2400" b="0" dirty="0"/>
              <a:t>master</a:t>
            </a:r>
            <a:r>
              <a:rPr lang="zh-CN" altLang="en-US" sz="2400" b="0" dirty="0"/>
              <a:t>的</a:t>
            </a:r>
            <a:r>
              <a:rPr lang="en-US" altLang="zh-CN" sz="2400" b="0" dirty="0"/>
              <a:t>IP</a:t>
            </a:r>
            <a:r>
              <a:rPr lang="zh-CN" altLang="en-US" sz="2400" b="0" dirty="0"/>
              <a:t>地址</a:t>
            </a:r>
            <a:endParaRPr lang="en-US" altLang="zh-CN" sz="2400" b="0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C709F67-E8E2-4DA8-A31F-C55E0D4C2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252" y="2416224"/>
            <a:ext cx="6599496" cy="3608742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ED7264C2-738C-48EF-AF97-0445553DEC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5">
            <a:extLst>
              <a:ext uri="{FF2B5EF4-FFF2-40B4-BE49-F238E27FC236}">
                <a16:creationId xmlns:a16="http://schemas.microsoft.com/office/drawing/2014/main" id="{BA76C661-21D1-4E22-915B-0E28C0023E58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0208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6D76632-17F6-4A12-8B78-A19F181FEC7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71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C985CF-FC16-4C07-ABA8-9525D636C0AB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2.1</a:t>
            </a:r>
            <a:r>
              <a:rPr lang="zh-CN" altLang="en-US" dirty="0"/>
              <a:t>用</a:t>
            </a:r>
            <a:r>
              <a:rPr lang="en-US" altLang="zh-CN" dirty="0"/>
              <a:t>Hadoop</a:t>
            </a:r>
            <a:r>
              <a:rPr lang="zh-CN" altLang="en-US" dirty="0"/>
              <a:t>的</a:t>
            </a:r>
            <a:r>
              <a:rPr lang="en-US" altLang="zh-CN" dirty="0" err="1"/>
              <a:t>mapreduce</a:t>
            </a:r>
            <a:r>
              <a:rPr lang="zh-CN" altLang="en-US" dirty="0"/>
              <a:t>计算思想运算</a:t>
            </a:r>
            <a:r>
              <a:rPr lang="en-US" altLang="zh-CN" dirty="0"/>
              <a:t>PI</a:t>
            </a:r>
          </a:p>
          <a:p>
            <a:r>
              <a:rPr lang="en-US" altLang="zh-CN" sz="2400" dirty="0"/>
              <a:t>Hadoop</a:t>
            </a:r>
            <a:r>
              <a:rPr lang="zh-CN" altLang="zh-CN" sz="2400" dirty="0"/>
              <a:t>运行示例</a:t>
            </a:r>
            <a:endParaRPr lang="en-US" altLang="zh-CN" sz="2400" dirty="0"/>
          </a:p>
          <a:p>
            <a:r>
              <a:rPr lang="en-US" altLang="zh-CN" sz="2400" b="0" dirty="0"/>
              <a:t>$ cd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/share/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</a:t>
            </a:r>
            <a:r>
              <a:rPr lang="en-US" altLang="zh-CN" sz="2400" b="0" dirty="0" err="1"/>
              <a:t>mapreduce</a:t>
            </a:r>
            <a:endParaRPr lang="zh-CN" altLang="zh-CN" sz="2400" b="0" dirty="0"/>
          </a:p>
          <a:p>
            <a:r>
              <a:rPr lang="en-US" altLang="zh-CN" sz="2400" b="0" dirty="0"/>
              <a:t>$ 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 jar hadoop-mapreduce-examples-2.9.0.jar pi 5 5</a:t>
            </a:r>
            <a:endParaRPr lang="zh-CN" altLang="zh-CN" sz="2400" b="0" dirty="0"/>
          </a:p>
          <a:p>
            <a:r>
              <a:rPr lang="zh-CN" altLang="zh-CN" sz="2400" b="0" dirty="0"/>
              <a:t>后面</a:t>
            </a:r>
            <a:r>
              <a:rPr lang="en-US" altLang="zh-CN" sz="2400" b="0" dirty="0"/>
              <a:t>2</a:t>
            </a:r>
            <a:r>
              <a:rPr lang="zh-CN" altLang="zh-CN" sz="2400" b="0" dirty="0"/>
              <a:t>个数字参数的含义： </a:t>
            </a:r>
          </a:p>
          <a:p>
            <a:r>
              <a:rPr lang="zh-CN" altLang="zh-CN" sz="2400" b="0" dirty="0"/>
              <a:t>第</a:t>
            </a:r>
            <a:r>
              <a:rPr lang="en-US" altLang="zh-CN" sz="2400" b="0" dirty="0"/>
              <a:t>1</a:t>
            </a:r>
            <a:r>
              <a:rPr lang="zh-CN" altLang="zh-CN" sz="2400" b="0" dirty="0"/>
              <a:t>个</a:t>
            </a:r>
            <a:r>
              <a:rPr lang="en-US" altLang="zh-CN" sz="2400" b="0" dirty="0"/>
              <a:t>5</a:t>
            </a:r>
            <a:r>
              <a:rPr lang="zh-CN" altLang="zh-CN" sz="2400" b="0" dirty="0"/>
              <a:t>指的是要运行</a:t>
            </a:r>
            <a:r>
              <a:rPr lang="en-US" altLang="zh-CN" sz="2400" b="0" dirty="0"/>
              <a:t>5</a:t>
            </a:r>
            <a:r>
              <a:rPr lang="zh-CN" altLang="zh-CN" sz="2400" b="0" dirty="0"/>
              <a:t>次</a:t>
            </a:r>
            <a:r>
              <a:rPr lang="en-US" altLang="zh-CN" sz="2400" b="0" dirty="0"/>
              <a:t>map</a:t>
            </a:r>
            <a:r>
              <a:rPr lang="zh-CN" altLang="zh-CN" sz="2400" b="0" dirty="0"/>
              <a:t>任务 </a:t>
            </a:r>
          </a:p>
          <a:p>
            <a:r>
              <a:rPr lang="zh-CN" altLang="zh-CN" sz="2400" b="0" dirty="0"/>
              <a:t>第</a:t>
            </a:r>
            <a:r>
              <a:rPr lang="en-US" altLang="zh-CN" sz="2400" b="0" dirty="0"/>
              <a:t>2</a:t>
            </a:r>
            <a:r>
              <a:rPr lang="zh-CN" altLang="zh-CN" sz="2400" b="0" dirty="0"/>
              <a:t>个数字指的是每个</a:t>
            </a:r>
            <a:r>
              <a:rPr lang="en-US" altLang="zh-CN" sz="2400" b="0" dirty="0"/>
              <a:t>map</a:t>
            </a:r>
            <a:r>
              <a:rPr lang="zh-CN" altLang="zh-CN" sz="2400" b="0" dirty="0"/>
              <a:t>任务，要取样多少次</a:t>
            </a:r>
            <a:endParaRPr lang="en-US" altLang="zh-CN" sz="2400" b="0" dirty="0"/>
          </a:p>
          <a:p>
            <a:endParaRPr lang="zh-CN" altLang="zh-CN" sz="2400" b="0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35FD777-9AF2-4038-9F8F-FDBA189354B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79303" y="4512460"/>
            <a:ext cx="8373770" cy="74559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4794660-9AE9-4EE7-A0B1-DC8A84A47C0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5115" y="5431765"/>
            <a:ext cx="8373770" cy="745593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7BD292FB-6A83-413C-9B1A-3C9F6AC36C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实例测试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8930B71D-B091-4E57-BD6C-85AB78D1A6BB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98888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CA77E28-75DF-449A-8D22-FBFE9E656E7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456715" y="6540285"/>
            <a:ext cx="576064" cy="256190"/>
          </a:xfrm>
        </p:spPr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72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70FAFD-EC6C-4B6F-B2FE-E3FD2C18ACD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35610" y="833034"/>
            <a:ext cx="8900886" cy="5836326"/>
          </a:xfrm>
        </p:spPr>
        <p:txBody>
          <a:bodyPr/>
          <a:lstStyle/>
          <a:p>
            <a:r>
              <a:rPr lang="en-US" altLang="zh-CN" dirty="0"/>
              <a:t>2.1</a:t>
            </a:r>
            <a:r>
              <a:rPr lang="zh-CN" altLang="en-US" dirty="0"/>
              <a:t>用</a:t>
            </a:r>
            <a:r>
              <a:rPr lang="en-US" altLang="zh-CN" dirty="0"/>
              <a:t>Hadoop</a:t>
            </a:r>
            <a:r>
              <a:rPr lang="zh-CN" altLang="en-US" dirty="0"/>
              <a:t>的</a:t>
            </a:r>
            <a:r>
              <a:rPr lang="en-US" altLang="zh-CN" dirty="0" err="1"/>
              <a:t>mapreduce</a:t>
            </a:r>
            <a:r>
              <a:rPr lang="zh-CN" altLang="en-US" dirty="0"/>
              <a:t>计算思想运算</a:t>
            </a:r>
            <a:r>
              <a:rPr lang="en-US" altLang="zh-CN" dirty="0"/>
              <a:t>PI</a:t>
            </a:r>
          </a:p>
          <a:p>
            <a:r>
              <a:rPr lang="en-US" altLang="zh-CN" sz="2400" b="0" dirty="0"/>
              <a:t>5  5 </a:t>
            </a:r>
            <a:r>
              <a:rPr lang="zh-CN" altLang="zh-CN" sz="2400" b="0" dirty="0"/>
              <a:t>的运行结果</a:t>
            </a:r>
            <a:endParaRPr lang="en-US" altLang="zh-CN" sz="2400" b="0" dirty="0"/>
          </a:p>
          <a:p>
            <a:endParaRPr lang="en-US" altLang="zh-CN" sz="2400" b="0" dirty="0"/>
          </a:p>
          <a:p>
            <a:r>
              <a:rPr lang="zh-CN" altLang="en-US" sz="2400" b="0" dirty="0"/>
              <a:t>可见</a:t>
            </a:r>
            <a:r>
              <a:rPr lang="zh-CN" altLang="zh-CN" sz="2400" b="0" dirty="0"/>
              <a:t>运行</a:t>
            </a:r>
            <a:r>
              <a:rPr lang="en-US" altLang="zh-CN" sz="2400" b="0" dirty="0"/>
              <a:t>25</a:t>
            </a:r>
            <a:r>
              <a:rPr lang="zh-CN" altLang="zh-CN" sz="2400" b="0" dirty="0"/>
              <a:t>次结果非常不准确</a:t>
            </a:r>
          </a:p>
          <a:p>
            <a:r>
              <a:rPr lang="zh-CN" altLang="zh-CN" sz="2400" b="0" dirty="0"/>
              <a:t>再次键入命令 运行</a:t>
            </a:r>
            <a:r>
              <a:rPr lang="en-US" altLang="zh-CN" sz="2400" b="0" dirty="0"/>
              <a:t>10 10000</a:t>
            </a:r>
            <a:r>
              <a:rPr lang="zh-CN" altLang="zh-CN" sz="2400" b="0" dirty="0"/>
              <a:t>的运行结果</a:t>
            </a:r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endParaRPr lang="en-US" altLang="zh-CN" sz="2400" b="0" dirty="0"/>
          </a:p>
          <a:p>
            <a:r>
              <a:rPr lang="zh-CN" altLang="zh-CN" sz="2400" b="0" dirty="0"/>
              <a:t>可以发现，数据量越大，运行时间越长，</a:t>
            </a:r>
            <a:r>
              <a:rPr lang="en-US" altLang="zh-CN" sz="2400" b="0" dirty="0"/>
              <a:t>PI</a:t>
            </a:r>
            <a:r>
              <a:rPr lang="zh-CN" altLang="zh-CN" sz="2400" b="0" dirty="0"/>
              <a:t>越接近真实值。</a:t>
            </a:r>
          </a:p>
          <a:p>
            <a:endParaRPr lang="zh-CN" altLang="zh-CN" sz="2400" b="0" dirty="0"/>
          </a:p>
          <a:p>
            <a:endParaRPr lang="zh-CN" altLang="zh-CN" dirty="0"/>
          </a:p>
          <a:p>
            <a:endParaRPr lang="en-US" altLang="zh-CN" sz="2400" b="0" dirty="0"/>
          </a:p>
          <a:p>
            <a:endParaRPr lang="zh-CN" altLang="en-US" sz="2400" b="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115C7AD-2944-4AE3-93AB-4525F2D10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638" y="3608431"/>
            <a:ext cx="6310724" cy="2367599"/>
          </a:xfrm>
          <a:prstGeom prst="rect">
            <a:avLst/>
          </a:prstGeom>
        </p:spPr>
      </p:pic>
      <p:sp>
        <p:nvSpPr>
          <p:cNvPr id="8" name="文本框 27">
            <a:extLst>
              <a:ext uri="{FF2B5EF4-FFF2-40B4-BE49-F238E27FC236}">
                <a16:creationId xmlns:a16="http://schemas.microsoft.com/office/drawing/2014/main" id="{0E03C5BD-5A58-40DD-8BE3-0098B02085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实例测试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25">
            <a:extLst>
              <a:ext uri="{FF2B5EF4-FFF2-40B4-BE49-F238E27FC236}">
                <a16:creationId xmlns:a16="http://schemas.microsoft.com/office/drawing/2014/main" id="{9E895065-CC56-4CA1-A774-C330C950B082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FA3AC1D-7001-4689-88E1-FA9E91FB3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381" y="3251802"/>
            <a:ext cx="7295238" cy="24761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7C7A51E-8A38-4A32-9513-FDDF292B7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381" y="1815720"/>
            <a:ext cx="7371428" cy="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36302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1DF5450-8695-4922-A074-BB7D628D8E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73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986FF5-F557-4C9F-A4B3-0E94B7E589C9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2.1</a:t>
            </a:r>
            <a:r>
              <a:rPr lang="zh-CN" altLang="en-US" dirty="0"/>
              <a:t>用</a:t>
            </a:r>
            <a:r>
              <a:rPr lang="en-US" altLang="zh-CN" dirty="0"/>
              <a:t>Hadoop</a:t>
            </a:r>
            <a:r>
              <a:rPr lang="zh-CN" altLang="en-US" dirty="0"/>
              <a:t>的</a:t>
            </a:r>
            <a:r>
              <a:rPr lang="en-US" altLang="zh-CN" dirty="0" err="1"/>
              <a:t>mapreduce</a:t>
            </a:r>
            <a:r>
              <a:rPr lang="zh-CN" altLang="en-US" dirty="0"/>
              <a:t>计算思想运算</a:t>
            </a:r>
            <a:r>
              <a:rPr lang="en-US" altLang="zh-CN" dirty="0"/>
              <a:t>PI</a:t>
            </a:r>
          </a:p>
          <a:p>
            <a:r>
              <a:rPr lang="zh-CN" altLang="zh-CN" sz="2400" b="0" dirty="0"/>
              <a:t>可以在</a:t>
            </a:r>
            <a:r>
              <a:rPr lang="en-US" altLang="zh-CN" sz="2400" b="0" dirty="0"/>
              <a:t>web</a:t>
            </a:r>
            <a:r>
              <a:rPr lang="zh-CN" altLang="zh-CN" sz="2400" b="0" dirty="0"/>
              <a:t>页面查看 </a:t>
            </a:r>
            <a:r>
              <a:rPr lang="en-US" altLang="zh-CN" sz="2400" b="0" dirty="0"/>
              <a:t>IP:8088/,</a:t>
            </a:r>
            <a:r>
              <a:rPr lang="zh-CN" altLang="zh-CN" sz="2400" b="0" dirty="0"/>
              <a:t>可以看到如下</a:t>
            </a:r>
            <a:r>
              <a:rPr lang="en-US" altLang="zh-CN" sz="2400" b="0" dirty="0" err="1"/>
              <a:t>mapreduce</a:t>
            </a:r>
            <a:r>
              <a:rPr lang="en-US" altLang="zh-CN" sz="2400" b="0" dirty="0"/>
              <a:t> </a:t>
            </a:r>
            <a:r>
              <a:rPr lang="zh-CN" altLang="zh-CN" sz="2400" b="0" dirty="0"/>
              <a:t>任务完成情况</a:t>
            </a:r>
            <a:endParaRPr lang="en-US" altLang="zh-CN" sz="2400" b="0" dirty="0"/>
          </a:p>
          <a:p>
            <a:endParaRPr lang="zh-CN" altLang="zh-CN" dirty="0"/>
          </a:p>
          <a:p>
            <a:endParaRPr lang="zh-CN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6670963-D430-46E6-A419-6C2627A0277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35696" y="2348880"/>
            <a:ext cx="5616624" cy="3866356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C136FA65-51F4-4F39-8511-D53EC9E35C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实例测试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C3C8D5C5-87E6-4361-91F4-D56A2A50A887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7406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897EF71-5DDA-43EF-9930-8F8C9C5B1A1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74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96865C-2A76-4118-8C73-77C3075EB304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3.1Hadoop</a:t>
            </a:r>
            <a:r>
              <a:rPr lang="zh-CN" altLang="zh-CN" dirty="0"/>
              <a:t>无法正常启动的解决</a:t>
            </a:r>
            <a:r>
              <a:rPr lang="zh-CN" altLang="en-US" dirty="0"/>
              <a:t>办</a:t>
            </a:r>
            <a:r>
              <a:rPr lang="zh-CN" altLang="zh-CN" dirty="0"/>
              <a:t>法</a:t>
            </a:r>
          </a:p>
          <a:p>
            <a:r>
              <a:rPr lang="zh-CN" altLang="zh-CN" sz="2400" b="0" dirty="0"/>
              <a:t>一般可以查看启动日志来排查原因，注意几点：</a:t>
            </a:r>
          </a:p>
          <a:p>
            <a:pPr lvl="0"/>
            <a:r>
              <a:rPr lang="zh-CN" altLang="zh-CN" sz="2400" b="0" dirty="0"/>
              <a:t>启动时会提示形如</a:t>
            </a:r>
            <a:r>
              <a:rPr lang="en-US" altLang="zh-CN" sz="2400" b="0" dirty="0"/>
              <a:t> “</a:t>
            </a:r>
            <a:r>
              <a:rPr lang="en-US" altLang="zh-CN" sz="2400" b="0" dirty="0" err="1"/>
              <a:t>DBLab</a:t>
            </a:r>
            <a:r>
              <a:rPr lang="en-US" altLang="zh-CN" sz="2400" b="0" dirty="0"/>
              <a:t>-XMU: starting </a:t>
            </a:r>
            <a:r>
              <a:rPr lang="en-US" altLang="zh-CN" sz="2400" b="0" dirty="0" err="1"/>
              <a:t>namenode</a:t>
            </a:r>
            <a:r>
              <a:rPr lang="en-US" altLang="zh-CN" sz="2400" b="0" dirty="0"/>
              <a:t>, logging to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/logs/</a:t>
            </a:r>
            <a:r>
              <a:rPr lang="en-US" altLang="zh-CN" sz="2400" b="0" dirty="0" err="1"/>
              <a:t>hadoop-hadoop-namenode-DBLab-XMU.out</a:t>
            </a:r>
            <a:r>
              <a:rPr lang="en-US" altLang="zh-CN" sz="2400" b="0" dirty="0"/>
              <a:t>”</a:t>
            </a:r>
            <a:r>
              <a:rPr lang="zh-CN" altLang="zh-CN" sz="2400" b="0" dirty="0"/>
              <a:t>，其中</a:t>
            </a:r>
            <a:r>
              <a:rPr lang="en-US" altLang="zh-CN" sz="2400" b="0" dirty="0"/>
              <a:t> </a:t>
            </a:r>
            <a:r>
              <a:rPr lang="en-US" altLang="zh-CN" sz="2400" b="0" dirty="0" err="1"/>
              <a:t>DBLab</a:t>
            </a:r>
            <a:r>
              <a:rPr lang="en-US" altLang="zh-CN" sz="2400" b="0" dirty="0"/>
              <a:t>-XMU </a:t>
            </a:r>
            <a:r>
              <a:rPr lang="zh-CN" altLang="zh-CN" sz="2400" b="0" dirty="0"/>
              <a:t>对应你的机器名，但其实启动日志信息是记录在</a:t>
            </a:r>
            <a:r>
              <a:rPr lang="en-US" altLang="zh-CN" sz="2400" b="0" dirty="0"/>
              <a:t> /</a:t>
            </a:r>
            <a:r>
              <a:rPr lang="en-US" altLang="zh-CN" sz="2400" b="0" dirty="0" err="1"/>
              <a:t>usr</a:t>
            </a:r>
            <a:r>
              <a:rPr lang="en-US" altLang="zh-CN" sz="2400" b="0" dirty="0"/>
              <a:t>/local/</a:t>
            </a:r>
            <a:r>
              <a:rPr lang="en-US" altLang="zh-CN" sz="2400" b="0" dirty="0" err="1"/>
              <a:t>hadoop</a:t>
            </a:r>
            <a:r>
              <a:rPr lang="en-US" altLang="zh-CN" sz="2400" b="0" dirty="0"/>
              <a:t>/logs/hadoop-hadoop-namenode-DBLab-XMU.log </a:t>
            </a:r>
            <a:r>
              <a:rPr lang="zh-CN" altLang="zh-CN" sz="2400" b="0" dirty="0"/>
              <a:t>中，所以应该查看这个后缀为</a:t>
            </a:r>
            <a:r>
              <a:rPr lang="en-US" altLang="zh-CN" sz="2400" b="0" dirty="0"/>
              <a:t> .log </a:t>
            </a:r>
            <a:r>
              <a:rPr lang="zh-CN" altLang="zh-CN" sz="2400" b="0" dirty="0"/>
              <a:t>的文件</a:t>
            </a:r>
          </a:p>
          <a:p>
            <a:pPr lvl="0"/>
            <a:r>
              <a:rPr lang="zh-CN" altLang="zh-CN" sz="2400" b="0" dirty="0"/>
              <a:t>每一次的启动日志都是追加在日志文件之后，所以得拉到最后面看，对比下记录的时间就知道了。</a:t>
            </a:r>
          </a:p>
          <a:p>
            <a:pPr lvl="0"/>
            <a:r>
              <a:rPr lang="zh-CN" altLang="zh-CN" sz="2400" b="0" dirty="0"/>
              <a:t>一般出错的提示在最后面，通常是写着</a:t>
            </a:r>
            <a:r>
              <a:rPr lang="en-US" altLang="zh-CN" sz="2400" b="0" dirty="0"/>
              <a:t> Fatal</a:t>
            </a:r>
            <a:r>
              <a:rPr lang="zh-CN" altLang="zh-CN" sz="2400" b="0" dirty="0"/>
              <a:t>、</a:t>
            </a:r>
            <a:r>
              <a:rPr lang="en-US" altLang="zh-CN" sz="2400" b="0" dirty="0"/>
              <a:t>Error</a:t>
            </a:r>
            <a:r>
              <a:rPr lang="zh-CN" altLang="zh-CN" sz="2400" b="0" dirty="0"/>
              <a:t>、</a:t>
            </a:r>
            <a:r>
              <a:rPr lang="en-US" altLang="zh-CN" sz="2400" b="0" dirty="0"/>
              <a:t>Warning </a:t>
            </a:r>
            <a:r>
              <a:rPr lang="zh-CN" altLang="zh-CN" sz="2400" b="0" dirty="0"/>
              <a:t>或者</a:t>
            </a:r>
            <a:r>
              <a:rPr lang="en-US" altLang="zh-CN" sz="2400" b="0" dirty="0"/>
              <a:t> Java Exception </a:t>
            </a:r>
            <a:r>
              <a:rPr lang="zh-CN" altLang="zh-CN" sz="2400" b="0" dirty="0"/>
              <a:t>的地方。</a:t>
            </a:r>
          </a:p>
          <a:p>
            <a:pPr lvl="0"/>
            <a:r>
              <a:rPr lang="zh-CN" altLang="zh-CN" sz="2400" b="0" dirty="0"/>
              <a:t>可以在网上搜索一下出错信息，看能否找到一些相关的解决方法。</a:t>
            </a:r>
          </a:p>
          <a:p>
            <a:pPr marL="0" indent="0">
              <a:buNone/>
            </a:pPr>
            <a:endParaRPr lang="zh-CN" altLang="zh-CN" sz="2400" b="0" dirty="0"/>
          </a:p>
          <a:p>
            <a:endParaRPr lang="zh-CN" altLang="en-US" sz="2400" b="0" dirty="0"/>
          </a:p>
        </p:txBody>
      </p:sp>
      <p:sp>
        <p:nvSpPr>
          <p:cNvPr id="4" name="文本框 27">
            <a:extLst>
              <a:ext uri="{FF2B5EF4-FFF2-40B4-BE49-F238E27FC236}">
                <a16:creationId xmlns:a16="http://schemas.microsoft.com/office/drawing/2014/main" id="{18ECD296-97C3-47E0-BF73-327C879503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附录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25">
            <a:extLst>
              <a:ext uri="{FF2B5EF4-FFF2-40B4-BE49-F238E27FC236}">
                <a16:creationId xmlns:a16="http://schemas.microsoft.com/office/drawing/2014/main" id="{F9E421D0-C1F1-4007-A8C5-88CC9F6AB654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32332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261F15F5-B017-43D5-ABB2-E3D6DD916C12}"/>
              </a:ext>
            </a:extLst>
          </p:cNvPr>
          <p:cNvSpPr txBox="1">
            <a:spLocks/>
          </p:cNvSpPr>
          <p:nvPr/>
        </p:nvSpPr>
        <p:spPr>
          <a:xfrm>
            <a:off x="400050" y="2456608"/>
            <a:ext cx="8343900" cy="3456384"/>
          </a:xfrm>
          <a:prstGeom prst="rect">
            <a:avLst/>
          </a:prstGeom>
        </p:spPr>
        <p:txBody>
          <a:bodyPr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 谢  谢！</a:t>
            </a:r>
            <a:endParaRPr kumimoji="0" lang="en-US" altLang="zh-CN" sz="6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 &amp; A</a:t>
            </a:r>
          </a:p>
          <a:p>
            <a:pPr>
              <a:defRPr/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xiaofeiwang@tju.edu.cn</a:t>
            </a:r>
            <a:endParaRPr lang="zh-CN" altLang="en-US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87ADCF5-BFA7-46AD-A683-482164EDACBA}"/>
              </a:ext>
            </a:extLst>
          </p:cNvPr>
          <p:cNvGrpSpPr/>
          <p:nvPr/>
        </p:nvGrpSpPr>
        <p:grpSpPr>
          <a:xfrm>
            <a:off x="726336" y="928974"/>
            <a:ext cx="1728245" cy="604331"/>
            <a:chOff x="5609379" y="763032"/>
            <a:chExt cx="2171872" cy="759459"/>
          </a:xfrm>
        </p:grpSpPr>
        <p:pic>
          <p:nvPicPr>
            <p:cNvPr id="18" name="Picture 2" descr="http://www.tju.edu.cn/images/logo_2016_2.png">
              <a:extLst>
                <a:ext uri="{FF2B5EF4-FFF2-40B4-BE49-F238E27FC236}">
                  <a16:creationId xmlns:a16="http://schemas.microsoft.com/office/drawing/2014/main" id="{437DEA8D-9562-4F89-B95E-4A4A39C9C4F7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67" r="73587" b="16504"/>
            <a:stretch/>
          </p:blipFill>
          <p:spPr bwMode="auto">
            <a:xfrm>
              <a:off x="5609379" y="763032"/>
              <a:ext cx="758406" cy="759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2" descr="http://www.tju.edu.cn/images/logo_2016_2.png">
              <a:extLst>
                <a:ext uri="{FF2B5EF4-FFF2-40B4-BE49-F238E27FC236}">
                  <a16:creationId xmlns:a16="http://schemas.microsoft.com/office/drawing/2014/main" id="{EAF8FD50-C775-445D-BBA3-325A9374EF96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25" t="14168" b="11184"/>
            <a:stretch/>
          </p:blipFill>
          <p:spPr bwMode="auto">
            <a:xfrm>
              <a:off x="6342635" y="799688"/>
              <a:ext cx="1438616" cy="650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" name="Picture 2" descr="天津大学计算机科学与技术学院">
            <a:extLst>
              <a:ext uri="{FF2B5EF4-FFF2-40B4-BE49-F238E27FC236}">
                <a16:creationId xmlns:a16="http://schemas.microsoft.com/office/drawing/2014/main" id="{12588FB5-81F8-4E9D-B166-7301DAB6AF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23"/>
          <a:stretch/>
        </p:blipFill>
        <p:spPr bwMode="auto">
          <a:xfrm>
            <a:off x="2669781" y="958421"/>
            <a:ext cx="3528392" cy="469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0E1821B9-6AC1-49ED-B22E-94CC97258236}"/>
              </a:ext>
            </a:extLst>
          </p:cNvPr>
          <p:cNvGrpSpPr/>
          <p:nvPr/>
        </p:nvGrpSpPr>
        <p:grpSpPr>
          <a:xfrm>
            <a:off x="6366525" y="950561"/>
            <a:ext cx="2364750" cy="526800"/>
            <a:chOff x="6504548" y="5755498"/>
            <a:chExt cx="2364750" cy="526800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DB014D47-57FF-4C88-8768-07AFB2B52059}"/>
                </a:ext>
              </a:extLst>
            </p:cNvPr>
            <p:cNvGrpSpPr/>
            <p:nvPr/>
          </p:nvGrpSpPr>
          <p:grpSpPr>
            <a:xfrm>
              <a:off x="6792249" y="5755498"/>
              <a:ext cx="1750808" cy="363494"/>
              <a:chOff x="2031359" y="3806495"/>
              <a:chExt cx="1750808" cy="363494"/>
            </a:xfrm>
          </p:grpSpPr>
          <p:pic>
            <p:nvPicPr>
              <p:cNvPr id="24" name="图片 23">
                <a:extLst>
                  <a:ext uri="{FF2B5EF4-FFF2-40B4-BE49-F238E27FC236}">
                    <a16:creationId xmlns:a16="http://schemas.microsoft.com/office/drawing/2014/main" id="{E5132279-B600-4E25-81F7-AD085DB450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31359" y="3806495"/>
                <a:ext cx="376676" cy="344475"/>
              </a:xfrm>
              <a:prstGeom prst="rect">
                <a:avLst/>
              </a:prstGeom>
            </p:spPr>
          </p:pic>
          <p:pic>
            <p:nvPicPr>
              <p:cNvPr id="25" name="图片 24">
                <a:extLst>
                  <a:ext uri="{FF2B5EF4-FFF2-40B4-BE49-F238E27FC236}">
                    <a16:creationId xmlns:a16="http://schemas.microsoft.com/office/drawing/2014/main" id="{88425CF8-E4E9-4AD1-9430-F97439AC62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11760" y="3825515"/>
                <a:ext cx="1370407" cy="344474"/>
              </a:xfrm>
              <a:prstGeom prst="rect">
                <a:avLst/>
              </a:prstGeom>
            </p:spPr>
          </p:pic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E0D52396-54F7-4E41-B5CC-3023EB2FA016}"/>
                </a:ext>
              </a:extLst>
            </p:cNvPr>
            <p:cNvSpPr txBox="1"/>
            <p:nvPr/>
          </p:nvSpPr>
          <p:spPr>
            <a:xfrm>
              <a:off x="6504548" y="6036077"/>
              <a:ext cx="236475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天津市先进网络技术与应用重点实验室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86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8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en-US" altLang="zh-CN" dirty="0" err="1"/>
              <a:t>Vmware</a:t>
            </a:r>
            <a:r>
              <a:rPr lang="en-US" altLang="zh-CN" dirty="0"/>
              <a:t> Workstation</a:t>
            </a:r>
            <a:r>
              <a:rPr lang="zh-CN" altLang="en-US" dirty="0"/>
              <a:t>的安装</a:t>
            </a:r>
            <a:endParaRPr lang="en-US" altLang="zh-CN" dirty="0"/>
          </a:p>
          <a:p>
            <a:r>
              <a:rPr lang="zh-CN" altLang="en-US" sz="2400" b="0" dirty="0"/>
              <a:t>点击 更改，修改存储路径，下一步</a:t>
            </a:r>
          </a:p>
          <a:p>
            <a:r>
              <a:rPr lang="zh-CN" altLang="en-US" sz="2400" b="0" dirty="0"/>
              <a:t>如：装在</a:t>
            </a:r>
            <a:r>
              <a:rPr lang="en-US" altLang="zh-CN" sz="2400" b="0" dirty="0"/>
              <a:t>F</a:t>
            </a:r>
            <a:r>
              <a:rPr lang="zh-CN" altLang="en-US" sz="2400" b="0" dirty="0"/>
              <a:t>盘的</a:t>
            </a:r>
            <a:r>
              <a:rPr lang="en-US" altLang="zh-CN" sz="2400" b="0" dirty="0"/>
              <a:t>Sharing Virtual Machines</a:t>
            </a:r>
            <a:r>
              <a:rPr lang="zh-CN" altLang="en-US" sz="2400" b="0" dirty="0"/>
              <a:t>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65604C3-A255-4260-9CBB-C9BD07C2B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20" y="2852936"/>
            <a:ext cx="4749196" cy="3627434"/>
          </a:xfrm>
          <a:prstGeom prst="rect">
            <a:avLst/>
          </a:prstGeom>
        </p:spPr>
      </p:pic>
      <p:sp>
        <p:nvSpPr>
          <p:cNvPr id="5" name="矩形 25">
            <a:extLst>
              <a:ext uri="{FF2B5EF4-FFF2-40B4-BE49-F238E27FC236}">
                <a16:creationId xmlns:a16="http://schemas.microsoft.com/office/drawing/2014/main" id="{91E07223-EF1D-47BA-BD7E-23A569993628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27">
            <a:extLst>
              <a:ext uri="{FF2B5EF4-FFF2-40B4-BE49-F238E27FC236}">
                <a16:creationId xmlns:a16="http://schemas.microsoft.com/office/drawing/2014/main" id="{060106F3-97A1-4C05-B176-B858932E13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7560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C7AEB1-8481-43F6-8D9E-50E3C65F54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80DFA6B4-7DD4-4233-B020-0D9D85C6CB91}" type="slidenum">
              <a:rPr lang="zh-CN" altLang="en-US" smtClean="0"/>
              <a:pPr>
                <a:defRPr/>
              </a:pPr>
              <a:t>9</a:t>
            </a:fld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A0815-071D-433B-8E23-F63DC4CB3F0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en-US" altLang="zh-CN" dirty="0" err="1"/>
              <a:t>Vmware</a:t>
            </a:r>
            <a:r>
              <a:rPr lang="en-US" altLang="zh-CN" dirty="0"/>
              <a:t> Workstation</a:t>
            </a:r>
            <a:r>
              <a:rPr lang="zh-CN" altLang="en-US" dirty="0"/>
              <a:t>的安装</a:t>
            </a:r>
            <a:endParaRPr lang="en-US" altLang="zh-CN" sz="2400" b="0" dirty="0"/>
          </a:p>
          <a:p>
            <a:r>
              <a:rPr lang="zh-CN" altLang="en-US" sz="2400" b="0" dirty="0"/>
              <a:t>推荐</a:t>
            </a:r>
            <a:r>
              <a:rPr lang="zh-CN" altLang="zh-CN" sz="2400" b="0" dirty="0"/>
              <a:t>不启用产品更新，下一步</a:t>
            </a:r>
          </a:p>
          <a:p>
            <a:pPr marL="0" indent="0">
              <a:buNone/>
            </a:pPr>
            <a:endParaRPr lang="zh-CN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655FCA-54B9-4042-8381-1D9C64512C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491880" y="2276872"/>
            <a:ext cx="5274310" cy="4016375"/>
          </a:xfrm>
          <a:prstGeom prst="rect">
            <a:avLst/>
          </a:prstGeom>
        </p:spPr>
      </p:pic>
      <p:sp>
        <p:nvSpPr>
          <p:cNvPr id="6" name="文本框 27">
            <a:extLst>
              <a:ext uri="{FF2B5EF4-FFF2-40B4-BE49-F238E27FC236}">
                <a16:creationId xmlns:a16="http://schemas.microsoft.com/office/drawing/2014/main" id="{07C16E70-56A8-4BC8-80C2-B52678001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6102"/>
            <a:ext cx="3102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环境搭建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5">
            <a:extLst>
              <a:ext uri="{FF2B5EF4-FFF2-40B4-BE49-F238E27FC236}">
                <a16:creationId xmlns:a16="http://schemas.microsoft.com/office/drawing/2014/main" id="{838F2D69-D572-498E-8B62-E5CC2446BD45}"/>
              </a:ext>
            </a:extLst>
          </p:cNvPr>
          <p:cNvSpPr/>
          <p:nvPr/>
        </p:nvSpPr>
        <p:spPr bwMode="auto">
          <a:xfrm>
            <a:off x="227750" y="218325"/>
            <a:ext cx="360362" cy="3587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8001109"/>
      </p:ext>
    </p:extLst>
  </p:cSld>
  <p:clrMapOvr>
    <a:masterClrMapping/>
  </p:clrMapOvr>
</p:sld>
</file>

<file path=ppt/theme/theme1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2_自定义设计方案">
  <a:themeElements>
    <a:clrScheme name="4_自定义设计方案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4_自定义设计方案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6350">
          <a:solidFill>
            <a:srgbClr val="DB5414"/>
          </a:solidFill>
          <a:round/>
          <a:headEnd type="oval" w="med" len="med"/>
          <a:tailEnd type="oval" w="med" len="med"/>
        </a:ln>
        <a:effectLst>
          <a:outerShdw dist="28398" dir="3806097" algn="ctr" rotWithShape="0">
            <a:schemeClr val="bg2">
              <a:alpha val="50000"/>
            </a:schemeClr>
          </a:outerShdw>
        </a:effectLst>
      </a:spPr>
      <a:bodyPr wrap="none" lIns="87313" tIns="44450" rIns="87313" bIns="44450" anchor="ctr"/>
      <a:lstStyle>
        <a:defPPr algn="ctr" eaLnBrk="0" fontAlgn="base" hangingPunct="0">
          <a:spcBef>
            <a:spcPct val="0"/>
          </a:spcBef>
          <a:spcAft>
            <a:spcPct val="0"/>
          </a:spcAft>
          <a:buFont typeface="Arial" pitchFamily="34" charset="0"/>
          <a:buNone/>
          <a:defRPr sz="2000" b="1">
            <a:solidFill>
              <a:srgbClr val="CC3300"/>
            </a:solidFill>
            <a:latin typeface="Arial" charset="0"/>
            <a:ea typeface="黑体" pitchFamily="2" charset="-122"/>
          </a:defRPr>
        </a:defPPr>
      </a:lstStyle>
    </a:spDef>
    <a:lnDef>
      <a:spPr bwMode="auto">
        <a:gradFill rotWithShape="0">
          <a:gsLst>
            <a:gs pos="0">
              <a:srgbClr val="005E47"/>
            </a:gs>
            <a:gs pos="50000">
              <a:schemeClr val="accent1"/>
            </a:gs>
            <a:gs pos="100000">
              <a:srgbClr val="005E47"/>
            </a:gs>
          </a:gsLst>
          <a:lin ang="5400000" scaled="1"/>
        </a:gradFill>
        <a:ln w="25400" cap="flat" cmpd="sng" algn="ctr">
          <a:solidFill>
            <a:schemeClr val="accent3">
              <a:lumMod val="50000"/>
            </a:schemeClr>
          </a:solidFill>
          <a:prstDash val="solid"/>
          <a:round/>
          <a:headEnd type="none" w="med" len="med"/>
          <a:tailEnd type="stealth" w="lg" len="lg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/>
      <a:lstStyle/>
    </a:lnDef>
  </a:objectDefaults>
  <a:extraClrSchemeLst>
    <a:extraClrScheme>
      <a:clrScheme name="4_自定义设计方案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5_自定义设计方案">
  <a:themeElements>
    <a:clrScheme name="4_自定义设计方案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4_自定义设计方案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5E47"/>
            </a:gs>
            <a:gs pos="50000">
              <a:schemeClr val="accent1"/>
            </a:gs>
            <a:gs pos="100000">
              <a:srgbClr val="005E47"/>
            </a:gs>
          </a:gsLst>
          <a:lin ang="5400000" scaled="1"/>
        </a:gra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000" b="1" i="0" u="none" strike="noStrike" cap="none" normalizeH="0" baseline="0" smtClean="0">
            <a:ln>
              <a:noFill/>
            </a:ln>
            <a:solidFill>
              <a:srgbClr val="CC3300"/>
            </a:solidFill>
            <a:effectLst/>
            <a:latin typeface="Arial" pitchFamily="34" charset="0"/>
            <a:ea typeface="黑体" pitchFamily="2" charset="-122"/>
          </a:defRPr>
        </a:defPPr>
      </a:lstStyle>
    </a:spDef>
    <a:lnDef>
      <a:spPr bwMode="auto">
        <a:gradFill rotWithShape="0">
          <a:gsLst>
            <a:gs pos="0">
              <a:srgbClr val="005E47"/>
            </a:gs>
            <a:gs pos="50000">
              <a:schemeClr val="accent1"/>
            </a:gs>
            <a:gs pos="100000">
              <a:srgbClr val="005E47"/>
            </a:gs>
          </a:gsLst>
          <a:lin ang="5400000" scaled="1"/>
        </a:gradFill>
        <a:ln w="25400" cap="flat" cmpd="sng" algn="ctr">
          <a:solidFill>
            <a:schemeClr val="accent3">
              <a:lumMod val="50000"/>
            </a:schemeClr>
          </a:solidFill>
          <a:prstDash val="solid"/>
          <a:round/>
          <a:headEnd type="none" w="med" len="med"/>
          <a:tailEnd type="stealth" w="lg" len="lg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/>
      <a:lstStyle/>
    </a:lnDef>
  </a:objectDefaults>
  <a:extraClrSchemeLst>
    <a:extraClrScheme>
      <a:clrScheme name="4_自定义设计方案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2934</Words>
  <Application>Microsoft Office PowerPoint</Application>
  <PresentationFormat>全屏显示(4:3)</PresentationFormat>
  <Paragraphs>634</Paragraphs>
  <Slides>75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75</vt:i4>
      </vt:variant>
    </vt:vector>
  </HeadingPairs>
  <TitlesOfParts>
    <vt:vector size="86" baseType="lpstr">
      <vt:lpstr>黑体</vt:lpstr>
      <vt:lpstr>宋体</vt:lpstr>
      <vt:lpstr>Microsoft YaHei</vt:lpstr>
      <vt:lpstr>Microsoft YaHei</vt:lpstr>
      <vt:lpstr>Arial</vt:lpstr>
      <vt:lpstr>Calibri</vt:lpstr>
      <vt:lpstr>Times New Roman</vt:lpstr>
      <vt:lpstr>2_自定义设计方案</vt:lpstr>
      <vt:lpstr>12_自定义设计方案</vt:lpstr>
      <vt:lpstr>5_自定义设计方案</vt:lpstr>
      <vt:lpstr>3_自定义设计方案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Origraph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Scr Yelena</cp:lastModifiedBy>
  <cp:revision>4037</cp:revision>
  <cp:lastPrinted>2017-11-04T02:07:36Z</cp:lastPrinted>
  <dcterms:created xsi:type="dcterms:W3CDTF">2011-04-21T06:12:01Z</dcterms:created>
  <dcterms:modified xsi:type="dcterms:W3CDTF">2019-04-25T03:26:59Z</dcterms:modified>
</cp:coreProperties>
</file>

<file path=docProps/thumbnail.jpeg>
</file>